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1"/>
    <p:restoredTop sz="94672"/>
  </p:normalViewPr>
  <p:slideViewPr>
    <p:cSldViewPr snapToGrid="0">
      <p:cViewPr varScale="1">
        <p:scale>
          <a:sx n="113" d="100"/>
          <a:sy n="113" d="100"/>
        </p:scale>
        <p:origin x="200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https://brandesign.es/lab/</a:t>
            </a:r>
          </a:p>
          <a:p>
            <a:r>
              <a:t>- https://brandesign.es/wp-content/uploads/2023/08/Brand-Strategy-Canvas-Brandesign.pdf</a:t>
            </a:r>
          </a:p>
          <a:p>
            <a:r>
              <a:t>- https://brandesign.es/portfolio/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06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750C2C2F-4E07-F837-2F60-6E35E94B3749}"/>
              </a:ext>
            </a:extLst>
          </p:cNvPr>
          <p:cNvSpPr/>
          <p:nvPr/>
        </p:nvSpPr>
        <p:spPr>
          <a:xfrm>
            <a:off x="0" y="0"/>
            <a:ext cx="12192000" cy="6910982"/>
          </a:xfrm>
          <a:prstGeom prst="rect">
            <a:avLst/>
          </a:prstGeom>
          <a:solidFill>
            <a:srgbClr val="FF00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456D256-ED1D-228C-B8C6-77198CB4A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0"/>
          <a:stretch>
            <a:fillRect/>
          </a:stretch>
        </p:blipFill>
        <p:spPr>
          <a:xfrm>
            <a:off x="7297109" y="0"/>
            <a:ext cx="4894891" cy="691098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440CBFC-C00D-4250-B202-D72A7C82D100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7429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  <a:latin typeface="DM Sans 14pt" pitchFamily="2" charset="77"/>
              </a:rPr>
              <a:t>CHECKLIST DE</a:t>
            </a:r>
          </a:p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  <a:latin typeface="DM Sans 14pt" pitchFamily="2" charset="77"/>
              </a:rPr>
              <a:t>LANZAMIENTO</a:t>
            </a:r>
          </a:p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  <a:latin typeface="DM Sans 14pt" pitchFamily="2" charset="77"/>
              </a:rPr>
              <a:t>DE MARCA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023FB59-5906-47C8-B612-D11D3B5D3926}"/>
              </a:ext>
            </a:extLst>
          </p:cNvPr>
          <p:cNvSpPr>
            <a:spLocks noGrp="1"/>
          </p:cNvSpPr>
          <p:nvPr/>
        </p:nvSpPr>
        <p:spPr>
          <a:xfrm>
            <a:off x="647700" y="3619500"/>
            <a:ext cx="6286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50 pasos para pasar de </a:t>
            </a:r>
            <a:r>
              <a:rPr sz="1725" b="0" dirty="0" err="1">
                <a:solidFill>
                  <a:srgbClr val="FFFFFF"/>
                </a:solidFill>
                <a:latin typeface="DM Sans 14pt" pitchFamily="2" charset="77"/>
              </a:rPr>
              <a:t>una</a:t>
            </a: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 idea a </a:t>
            </a:r>
            <a:r>
              <a:rPr sz="1725" b="0" dirty="0" err="1">
                <a:solidFill>
                  <a:srgbClr val="FFFFFF"/>
                </a:solidFill>
                <a:latin typeface="DM Sans 14pt" pitchFamily="2" charset="77"/>
              </a:rPr>
              <a:t>una</a:t>
            </a: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 </a:t>
            </a:r>
            <a:r>
              <a:rPr sz="1725" b="0" dirty="0" err="1">
                <a:solidFill>
                  <a:srgbClr val="FFFFFF"/>
                </a:solidFill>
                <a:latin typeface="DM Sans 14pt" pitchFamily="2" charset="77"/>
              </a:rPr>
              <a:t>marca</a:t>
            </a: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 </a:t>
            </a:r>
            <a:r>
              <a:rPr sz="1725" b="0" dirty="0" err="1">
                <a:solidFill>
                  <a:srgbClr val="FFFFFF"/>
                </a:solidFill>
                <a:latin typeface="DM Sans 14pt" pitchFamily="2" charset="77"/>
              </a:rPr>
              <a:t>activa</a:t>
            </a: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, </a:t>
            </a:r>
            <a:r>
              <a:rPr sz="1725" b="0" dirty="0" err="1">
                <a:solidFill>
                  <a:srgbClr val="FFFFFF"/>
                </a:solidFill>
                <a:latin typeface="DM Sans 14pt" pitchFamily="2" charset="77"/>
              </a:rPr>
              <a:t>coherente</a:t>
            </a: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 y </a:t>
            </a:r>
            <a:r>
              <a:rPr sz="1725" b="0" dirty="0" err="1">
                <a:solidFill>
                  <a:srgbClr val="FFFFFF"/>
                </a:solidFill>
                <a:latin typeface="DM Sans 14pt" pitchFamily="2" charset="77"/>
              </a:rPr>
              <a:t>medible</a:t>
            </a:r>
            <a:r>
              <a:rPr sz="1725" b="0" dirty="0">
                <a:solidFill>
                  <a:srgbClr val="FFFFFF"/>
                </a:solidFill>
                <a:latin typeface="DM Sans 14pt" pitchFamily="2" charset="77"/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887B2EE-7A76-4EB3-84CC-6D7C87F98C44}"/>
              </a:ext>
            </a:extLst>
          </p:cNvPr>
          <p:cNvSpPr>
            <a:spLocks noGrp="1"/>
          </p:cNvSpPr>
          <p:nvPr/>
        </p:nvSpPr>
        <p:spPr>
          <a:xfrm>
            <a:off x="647700" y="594360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DM Sans 14pt" pitchFamily="2" charset="77"/>
              </a:rPr>
              <a:t>Estrategia · Oferta · Identidad · Preparación · Activación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C1FFE87-E48D-43B6-9DC5-999D2686B2B0}"/>
              </a:ext>
            </a:extLst>
          </p:cNvPr>
          <p:cNvSpPr>
            <a:spLocks noGrp="1"/>
          </p:cNvSpPr>
          <p:nvPr/>
        </p:nvSpPr>
        <p:spPr>
          <a:xfrm>
            <a:off x="9667875" y="59436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  <a:latin typeface="DM Sans 14pt" pitchFamily="2" charset="77"/>
              </a:rPr>
              <a:t>brandesign.es/lab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DEE8D4B-DB7D-2EF8-479C-697434ED27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t="-1" r="82224" b="-1"/>
          <a:stretch>
            <a:fillRect/>
          </a:stretch>
        </p:blipFill>
        <p:spPr>
          <a:xfrm>
            <a:off x="752970" y="786592"/>
            <a:ext cx="353519" cy="37503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6B49802-BFFA-3299-2B46-9A65543242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5330" t="7203"/>
          <a:stretch>
            <a:fillRect/>
          </a:stretch>
        </p:blipFill>
        <p:spPr>
          <a:xfrm>
            <a:off x="1299158" y="800100"/>
            <a:ext cx="1485050" cy="34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08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10">
            <a:extLst>
              <a:ext uri="{FF2B5EF4-FFF2-40B4-BE49-F238E27FC236}">
                <a16:creationId xmlns:a16="http://schemas.microsoft.com/office/drawing/2014/main" id="{07218CF0-39C9-4A59-AF40-5C4D078B8FC7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10">
            <a:extLst>
              <a:ext uri="{FF2B5EF4-FFF2-40B4-BE49-F238E27FC236}">
                <a16:creationId xmlns:a16="http://schemas.microsoft.com/office/drawing/2014/main" id="{F83A857F-521D-4A36-B621-B50744CCBC40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10">
            <a:extLst>
              <a:ext uri="{FF2B5EF4-FFF2-40B4-BE49-F238E27FC236}">
                <a16:creationId xmlns:a16="http://schemas.microsoft.com/office/drawing/2014/main" id="{7058A2B7-1A5A-433D-85FB-C15D26A55ABA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10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6A1037A-8B3A-4896-B2E5-1A9F75CD980C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7E30578-F2C1-45DE-B793-3F1F4A94860E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04 · PREPARACIÓN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E7C1CEC-4770-4C87-825F-09B3232EAEEB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Deja cada punto de contacto listo para vender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F81CD3-8018-4308-B52B-F70B251929CD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31-35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A4343648-7E67-43D5-8844-D0F232A1005F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31">
            <a:extLst>
              <a:ext uri="{FF2B5EF4-FFF2-40B4-BE49-F238E27FC236}">
                <a16:creationId xmlns:a16="http://schemas.microsoft.com/office/drawing/2014/main" id="{104BE814-CFE4-4A3E-ADA5-6F39E2E6B1BD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31">
            <a:extLst>
              <a:ext uri="{FF2B5EF4-FFF2-40B4-BE49-F238E27FC236}">
                <a16:creationId xmlns:a16="http://schemas.microsoft.com/office/drawing/2014/main" id="{3573A67B-D152-49DB-A6FF-D42EB5313A56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31</a:t>
            </a:r>
          </a:p>
        </p:txBody>
      </p:sp>
      <p:sp>
        <p:nvSpPr>
          <p:cNvPr id="11" name="title-31">
            <a:extLst>
              <a:ext uri="{FF2B5EF4-FFF2-40B4-BE49-F238E27FC236}">
                <a16:creationId xmlns:a16="http://schemas.microsoft.com/office/drawing/2014/main" id="{60870151-93ED-43DD-9688-742AB2552A18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Cierra la oferta inicial</a:t>
            </a:r>
          </a:p>
        </p:txBody>
      </p:sp>
      <p:sp>
        <p:nvSpPr>
          <p:cNvPr id="12" name="prompt-31">
            <a:extLst>
              <a:ext uri="{FF2B5EF4-FFF2-40B4-BE49-F238E27FC236}">
                <a16:creationId xmlns:a16="http://schemas.microsoft.com/office/drawing/2014/main" id="{8D1B3C83-2EBD-4B49-ADB7-15D9D46EA69A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Prioriza productos o servicios y elimina lo que complique el lanzamiento.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149492C-FD44-4E01-9A01-34F6EEA43D06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32">
            <a:extLst>
              <a:ext uri="{FF2B5EF4-FFF2-40B4-BE49-F238E27FC236}">
                <a16:creationId xmlns:a16="http://schemas.microsoft.com/office/drawing/2014/main" id="{57C8227D-332E-46E7-BC6F-3127D6B121EA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32">
            <a:extLst>
              <a:ext uri="{FF2B5EF4-FFF2-40B4-BE49-F238E27FC236}">
                <a16:creationId xmlns:a16="http://schemas.microsoft.com/office/drawing/2014/main" id="{AA54E1A8-E238-42B0-8B6E-03816F4FBC6F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32</a:t>
            </a:r>
          </a:p>
        </p:txBody>
      </p:sp>
      <p:sp>
        <p:nvSpPr>
          <p:cNvPr id="16" name="title-32">
            <a:extLst>
              <a:ext uri="{FF2B5EF4-FFF2-40B4-BE49-F238E27FC236}">
                <a16:creationId xmlns:a16="http://schemas.microsoft.com/office/drawing/2014/main" id="{59562F28-98C0-4097-8026-162B85BB1B3A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Define precios y condiciones</a:t>
            </a:r>
          </a:p>
        </p:txBody>
      </p:sp>
      <p:sp>
        <p:nvSpPr>
          <p:cNvPr id="17" name="prompt-32">
            <a:extLst>
              <a:ext uri="{FF2B5EF4-FFF2-40B4-BE49-F238E27FC236}">
                <a16:creationId xmlns:a16="http://schemas.microsoft.com/office/drawing/2014/main" id="{F368BFAE-E727-4D80-8206-4374C1CC341F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Alinea precio, margen, descuentos, pagos, devoluciones y garantías.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302D8D7-3942-4DC4-B79C-2D295E645778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C304A13C-5A98-4746-8C00-0E7CF4F9B4EE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33">
            <a:extLst>
              <a:ext uri="{FF2B5EF4-FFF2-40B4-BE49-F238E27FC236}">
                <a16:creationId xmlns:a16="http://schemas.microsoft.com/office/drawing/2014/main" id="{CF34BF0F-7D80-4DD0-A37A-2D6140A27215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33">
            <a:extLst>
              <a:ext uri="{FF2B5EF4-FFF2-40B4-BE49-F238E27FC236}">
                <a16:creationId xmlns:a16="http://schemas.microsoft.com/office/drawing/2014/main" id="{514F0863-26D7-41D5-BE0E-F9687B46DB60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33</a:t>
            </a:r>
          </a:p>
        </p:txBody>
      </p:sp>
      <p:sp>
        <p:nvSpPr>
          <p:cNvPr id="22" name="title-33">
            <a:extLst>
              <a:ext uri="{FF2B5EF4-FFF2-40B4-BE49-F238E27FC236}">
                <a16:creationId xmlns:a16="http://schemas.microsoft.com/office/drawing/2014/main" id="{EBFC6A7F-C4E4-4AAF-B65D-E4DFD20A40F0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Finaliza packaging y producción</a:t>
            </a:r>
          </a:p>
        </p:txBody>
      </p:sp>
      <p:sp>
        <p:nvSpPr>
          <p:cNvPr id="23" name="prompt-33">
            <a:extLst>
              <a:ext uri="{FF2B5EF4-FFF2-40B4-BE49-F238E27FC236}">
                <a16:creationId xmlns:a16="http://schemas.microsoft.com/office/drawing/2014/main" id="{CE16DB51-7867-469B-BB8F-22013EA97E9A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Aprueba materiales, textos, pruebas de color, cantidades y plazos.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54E7E1B-784F-4A95-BEF6-CC3D62C88963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34">
            <a:extLst>
              <a:ext uri="{FF2B5EF4-FFF2-40B4-BE49-F238E27FC236}">
                <a16:creationId xmlns:a16="http://schemas.microsoft.com/office/drawing/2014/main" id="{D98CB286-4BF7-4A2C-801A-AFED29A6DF13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34">
            <a:extLst>
              <a:ext uri="{FF2B5EF4-FFF2-40B4-BE49-F238E27FC236}">
                <a16:creationId xmlns:a16="http://schemas.microsoft.com/office/drawing/2014/main" id="{B5582D64-6142-4DC3-9B8E-DC1B0C7B09B7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34</a:t>
            </a:r>
          </a:p>
        </p:txBody>
      </p:sp>
      <p:sp>
        <p:nvSpPr>
          <p:cNvPr id="27" name="title-34">
            <a:extLst>
              <a:ext uri="{FF2B5EF4-FFF2-40B4-BE49-F238E27FC236}">
                <a16:creationId xmlns:a16="http://schemas.microsoft.com/office/drawing/2014/main" id="{90126166-A241-4F32-AEE8-8733E7E10EB9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Revisa requisitos legales</a:t>
            </a:r>
          </a:p>
        </p:txBody>
      </p:sp>
      <p:sp>
        <p:nvSpPr>
          <p:cNvPr id="28" name="prompt-34">
            <a:extLst>
              <a:ext uri="{FF2B5EF4-FFF2-40B4-BE49-F238E27FC236}">
                <a16:creationId xmlns:a16="http://schemas.microsoft.com/office/drawing/2014/main" id="{01F99EAA-73B7-41FB-BAD0-D19B33CA6ED8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Valida registro, contratos, privacidad, cookies, etiquetado y normativa sectorial.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8984562-03C8-4031-8801-2CC447468DB9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6D91CA57-E4BC-4595-B047-5F242F7E7C17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35">
            <a:extLst>
              <a:ext uri="{FF2B5EF4-FFF2-40B4-BE49-F238E27FC236}">
                <a16:creationId xmlns:a16="http://schemas.microsoft.com/office/drawing/2014/main" id="{E8D54CFE-947E-4D5A-951D-6B96607F88B4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35">
            <a:extLst>
              <a:ext uri="{FF2B5EF4-FFF2-40B4-BE49-F238E27FC236}">
                <a16:creationId xmlns:a16="http://schemas.microsoft.com/office/drawing/2014/main" id="{DECB45DC-E293-496C-88B1-1E8DCEEF2701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35</a:t>
            </a:r>
          </a:p>
        </p:txBody>
      </p:sp>
      <p:sp>
        <p:nvSpPr>
          <p:cNvPr id="33" name="title-35">
            <a:extLst>
              <a:ext uri="{FF2B5EF4-FFF2-40B4-BE49-F238E27FC236}">
                <a16:creationId xmlns:a16="http://schemas.microsoft.com/office/drawing/2014/main" id="{6723DF35-6025-4CF9-B173-CE0AAEA60BDA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Publica una web lista para convertir</a:t>
            </a:r>
          </a:p>
        </p:txBody>
      </p:sp>
      <p:sp>
        <p:nvSpPr>
          <p:cNvPr id="34" name="prompt-35">
            <a:extLst>
              <a:ext uri="{FF2B5EF4-FFF2-40B4-BE49-F238E27FC236}">
                <a16:creationId xmlns:a16="http://schemas.microsoft.com/office/drawing/2014/main" id="{D27860FC-9028-40C0-8E1D-A950E5944978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Explica valor, prueba, oferta y siguiente paso sin fricción.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1F3190C-2292-4B46-9610-D6D12729F6A0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2BA0DB71-6A25-4C35-AEB0-6008398ABC75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experiencia y medición listas</a:t>
            </a:r>
          </a:p>
        </p:txBody>
      </p:sp>
    </p:spTree>
    <p:extLst>
      <p:ext uri="{BB962C8B-B14F-4D97-AF65-F5344CB8AC3E}">
        <p14:creationId xmlns:p14="http://schemas.microsoft.com/office/powerpoint/2010/main" val="1740219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11">
            <a:extLst>
              <a:ext uri="{FF2B5EF4-FFF2-40B4-BE49-F238E27FC236}">
                <a16:creationId xmlns:a16="http://schemas.microsoft.com/office/drawing/2014/main" id="{12CFB450-81B6-4734-8027-28CDB8048FE4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11">
            <a:extLst>
              <a:ext uri="{FF2B5EF4-FFF2-40B4-BE49-F238E27FC236}">
                <a16:creationId xmlns:a16="http://schemas.microsoft.com/office/drawing/2014/main" id="{68346216-DA35-452B-92C7-9F13CFA4E90D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11">
            <a:extLst>
              <a:ext uri="{FF2B5EF4-FFF2-40B4-BE49-F238E27FC236}">
                <a16:creationId xmlns:a16="http://schemas.microsoft.com/office/drawing/2014/main" id="{812027BB-A70D-4062-8B51-6A2C66166ECD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11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64C8118-4C69-4335-8CED-564D92CC5F26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3C650F3-D06F-455C-BE48-83E889FDA304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04 · PREPARACIÓN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4F8A345-A288-45E9-8A5D-DF395927DAC6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Completa la fase antes de darla por cerrada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224E1E5-EAC9-4009-BA87-298D8C97DAE4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36-40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4012C0C4-05AE-42D5-8018-02FD5D7C874D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36">
            <a:extLst>
              <a:ext uri="{FF2B5EF4-FFF2-40B4-BE49-F238E27FC236}">
                <a16:creationId xmlns:a16="http://schemas.microsoft.com/office/drawing/2014/main" id="{DE8B70C2-369F-42D2-A5A6-3A6BAD2E141C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36">
            <a:extLst>
              <a:ext uri="{FF2B5EF4-FFF2-40B4-BE49-F238E27FC236}">
                <a16:creationId xmlns:a16="http://schemas.microsoft.com/office/drawing/2014/main" id="{354A0DCE-2D40-4444-AFF5-68CABC9B4605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36</a:t>
            </a:r>
          </a:p>
        </p:txBody>
      </p:sp>
      <p:sp>
        <p:nvSpPr>
          <p:cNvPr id="11" name="title-36">
            <a:extLst>
              <a:ext uri="{FF2B5EF4-FFF2-40B4-BE49-F238E27FC236}">
                <a16:creationId xmlns:a16="http://schemas.microsoft.com/office/drawing/2014/main" id="{C3C8F8B7-D899-4D01-BB2E-6D4CBE98B387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Diseña el recorrido del cliente</a:t>
            </a:r>
          </a:p>
        </p:txBody>
      </p:sp>
      <p:sp>
        <p:nvSpPr>
          <p:cNvPr id="12" name="prompt-36">
            <a:extLst>
              <a:ext uri="{FF2B5EF4-FFF2-40B4-BE49-F238E27FC236}">
                <a16:creationId xmlns:a16="http://schemas.microsoft.com/office/drawing/2014/main" id="{75C8C426-7E50-4B1B-8867-9D0F36828DDB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Revisa descubrimiento, compra, entrega, uso, soporte y recomendación.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478A63C-1FDA-4510-A844-0E19167E5271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37">
            <a:extLst>
              <a:ext uri="{FF2B5EF4-FFF2-40B4-BE49-F238E27FC236}">
                <a16:creationId xmlns:a16="http://schemas.microsoft.com/office/drawing/2014/main" id="{A5BADB3B-5B41-43E3-991A-83AF3C03EA62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37">
            <a:extLst>
              <a:ext uri="{FF2B5EF4-FFF2-40B4-BE49-F238E27FC236}">
                <a16:creationId xmlns:a16="http://schemas.microsoft.com/office/drawing/2014/main" id="{A515AC95-9CBD-4100-ACA9-B36BCB116B14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37</a:t>
            </a:r>
          </a:p>
        </p:txBody>
      </p:sp>
      <p:sp>
        <p:nvSpPr>
          <p:cNvPr id="16" name="title-37">
            <a:extLst>
              <a:ext uri="{FF2B5EF4-FFF2-40B4-BE49-F238E27FC236}">
                <a16:creationId xmlns:a16="http://schemas.microsoft.com/office/drawing/2014/main" id="{4BBCB47A-F506-41EC-9B8E-60F57B34F2FA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Instala medición desde el inicio</a:t>
            </a:r>
          </a:p>
        </p:txBody>
      </p:sp>
      <p:sp>
        <p:nvSpPr>
          <p:cNvPr id="17" name="prompt-37">
            <a:extLst>
              <a:ext uri="{FF2B5EF4-FFF2-40B4-BE49-F238E27FC236}">
                <a16:creationId xmlns:a16="http://schemas.microsoft.com/office/drawing/2014/main" id="{A2DA9E26-AF63-4E93-A9D6-F1381B82310E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Configura analítica, eventos, píxeles, UTMs y panel de KPIs.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DB7D632-5B55-4403-82AD-968094A44319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A4EB43DC-91EC-4363-B2DF-4ED6AF4DF904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38">
            <a:extLst>
              <a:ext uri="{FF2B5EF4-FFF2-40B4-BE49-F238E27FC236}">
                <a16:creationId xmlns:a16="http://schemas.microsoft.com/office/drawing/2014/main" id="{8400F589-8B8F-4F43-8D87-794F0AFF933F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38">
            <a:extLst>
              <a:ext uri="{FF2B5EF4-FFF2-40B4-BE49-F238E27FC236}">
                <a16:creationId xmlns:a16="http://schemas.microsoft.com/office/drawing/2014/main" id="{9D0FB765-6C77-4765-99FF-13B2854D2E6F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38</a:t>
            </a:r>
          </a:p>
        </p:txBody>
      </p:sp>
      <p:sp>
        <p:nvSpPr>
          <p:cNvPr id="22" name="title-38">
            <a:extLst>
              <a:ext uri="{FF2B5EF4-FFF2-40B4-BE49-F238E27FC236}">
                <a16:creationId xmlns:a16="http://schemas.microsoft.com/office/drawing/2014/main" id="{4F1B7F7D-0945-4B62-B443-BBE9B5702C69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Activa CRM y automatizaciones</a:t>
            </a:r>
          </a:p>
        </p:txBody>
      </p:sp>
      <p:sp>
        <p:nvSpPr>
          <p:cNvPr id="23" name="prompt-38">
            <a:extLst>
              <a:ext uri="{FF2B5EF4-FFF2-40B4-BE49-F238E27FC236}">
                <a16:creationId xmlns:a16="http://schemas.microsoft.com/office/drawing/2014/main" id="{8BE9BC5D-25B7-4E27-A985-AB5777FF9D65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Prepara captación, bienvenida, seguimiento y recuperación de oportunidades.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5B41C9F-1043-48A4-88DA-383C412D835E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39">
            <a:extLst>
              <a:ext uri="{FF2B5EF4-FFF2-40B4-BE49-F238E27FC236}">
                <a16:creationId xmlns:a16="http://schemas.microsoft.com/office/drawing/2014/main" id="{A00876AF-6C4E-4187-B887-76779AE9CEE4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39">
            <a:extLst>
              <a:ext uri="{FF2B5EF4-FFF2-40B4-BE49-F238E27FC236}">
                <a16:creationId xmlns:a16="http://schemas.microsoft.com/office/drawing/2014/main" id="{24A7B8D4-C96D-472A-A258-3AE0F8943647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39</a:t>
            </a:r>
          </a:p>
        </p:txBody>
      </p:sp>
      <p:sp>
        <p:nvSpPr>
          <p:cNvPr id="27" name="title-39">
            <a:extLst>
              <a:ext uri="{FF2B5EF4-FFF2-40B4-BE49-F238E27FC236}">
                <a16:creationId xmlns:a16="http://schemas.microsoft.com/office/drawing/2014/main" id="{46C2140C-3F22-40F2-A0B7-233B0DE4F836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Abre solo los canales necesarios</a:t>
            </a:r>
          </a:p>
        </p:txBody>
      </p:sp>
      <p:sp>
        <p:nvSpPr>
          <p:cNvPr id="28" name="prompt-39">
            <a:extLst>
              <a:ext uri="{FF2B5EF4-FFF2-40B4-BE49-F238E27FC236}">
                <a16:creationId xmlns:a16="http://schemas.microsoft.com/office/drawing/2014/main" id="{9068A5A7-2952-4A2C-B3FE-62CB3A9B8E8E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Completa perfiles, biografías, enlaces, catálogo y coherencia visual.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BB04484-EDCC-4D33-974A-0F10EF3F962B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C49C2BC2-2F4B-4988-A3FC-9836F5F4B83B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40">
            <a:extLst>
              <a:ext uri="{FF2B5EF4-FFF2-40B4-BE49-F238E27FC236}">
                <a16:creationId xmlns:a16="http://schemas.microsoft.com/office/drawing/2014/main" id="{099143B9-3068-4240-A65A-AF22D9781F8B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40">
            <a:extLst>
              <a:ext uri="{FF2B5EF4-FFF2-40B4-BE49-F238E27FC236}">
                <a16:creationId xmlns:a16="http://schemas.microsoft.com/office/drawing/2014/main" id="{6F7926C2-28CB-4303-B04E-7122B5C8643B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40</a:t>
            </a:r>
          </a:p>
        </p:txBody>
      </p:sp>
      <p:sp>
        <p:nvSpPr>
          <p:cNvPr id="33" name="title-40">
            <a:extLst>
              <a:ext uri="{FF2B5EF4-FFF2-40B4-BE49-F238E27FC236}">
                <a16:creationId xmlns:a16="http://schemas.microsoft.com/office/drawing/2014/main" id="{EC2533C0-05D4-483F-B9CD-3259AD4D977C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Entrena a ventas y soporte</a:t>
            </a:r>
          </a:p>
        </p:txBody>
      </p:sp>
      <p:sp>
        <p:nvSpPr>
          <p:cNvPr id="34" name="prompt-40">
            <a:extLst>
              <a:ext uri="{FF2B5EF4-FFF2-40B4-BE49-F238E27FC236}">
                <a16:creationId xmlns:a16="http://schemas.microsoft.com/office/drawing/2014/main" id="{0E05F830-8A3E-472F-86F6-B582E9C4B47A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Comparte pitch, mensajes, objeciones, respuestas y protocolo de incidencias.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AC56EF0-1199-4620-AEB2-D35F23FE0ACB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1AA53F7C-8E03-4E93-9C70-0F3F440A56D1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experiencia y medición listas</a:t>
            </a:r>
          </a:p>
        </p:txBody>
      </p:sp>
    </p:spTree>
    <p:extLst>
      <p:ext uri="{BB962C8B-B14F-4D97-AF65-F5344CB8AC3E}">
        <p14:creationId xmlns:p14="http://schemas.microsoft.com/office/powerpoint/2010/main" val="38819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12">
            <a:extLst>
              <a:ext uri="{FF2B5EF4-FFF2-40B4-BE49-F238E27FC236}">
                <a16:creationId xmlns:a16="http://schemas.microsoft.com/office/drawing/2014/main" id="{A971F4FA-12ED-4909-91FC-C884D50602C5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12">
            <a:extLst>
              <a:ext uri="{FF2B5EF4-FFF2-40B4-BE49-F238E27FC236}">
                <a16:creationId xmlns:a16="http://schemas.microsoft.com/office/drawing/2014/main" id="{49758A51-218A-424D-A98C-F84F40AE4A27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12">
            <a:extLst>
              <a:ext uri="{FF2B5EF4-FFF2-40B4-BE49-F238E27FC236}">
                <a16:creationId xmlns:a16="http://schemas.microsoft.com/office/drawing/2014/main" id="{CDD78886-ED40-4BA5-BC1F-E2AF24FBF3B4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12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E72C798-D81F-4F36-AED3-B9F2C22E49E3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B9EFEB6-31F0-4894-8E97-37A337DBBA72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05 · ACTIVACIÓN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7E43B6-F68B-433E-996E-83E44230AF81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Lanza, escucha y mejora desde el primer día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1FBF2E8-8E7D-4464-8926-54AAC46207ED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41-45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3AAF13E1-F34C-4580-80D1-D054F5FA504A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41">
            <a:extLst>
              <a:ext uri="{FF2B5EF4-FFF2-40B4-BE49-F238E27FC236}">
                <a16:creationId xmlns:a16="http://schemas.microsoft.com/office/drawing/2014/main" id="{DF9B4C42-EF67-4F6B-85E4-42B7B4A0E53F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41">
            <a:extLst>
              <a:ext uri="{FF2B5EF4-FFF2-40B4-BE49-F238E27FC236}">
                <a16:creationId xmlns:a16="http://schemas.microsoft.com/office/drawing/2014/main" id="{DAF6FE08-2BD2-4497-8667-69231B1AFD88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41</a:t>
            </a:r>
          </a:p>
        </p:txBody>
      </p:sp>
      <p:sp>
        <p:nvSpPr>
          <p:cNvPr id="11" name="title-41">
            <a:extLst>
              <a:ext uri="{FF2B5EF4-FFF2-40B4-BE49-F238E27FC236}">
                <a16:creationId xmlns:a16="http://schemas.microsoft.com/office/drawing/2014/main" id="{A8BAA743-3F70-4133-8720-AE915524673B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Fija objetivos y KPIs</a:t>
            </a:r>
          </a:p>
        </p:txBody>
      </p:sp>
      <p:sp>
        <p:nvSpPr>
          <p:cNvPr id="12" name="prompt-41">
            <a:extLst>
              <a:ext uri="{FF2B5EF4-FFF2-40B4-BE49-F238E27FC236}">
                <a16:creationId xmlns:a16="http://schemas.microsoft.com/office/drawing/2014/main" id="{030B1684-4B96-48BB-924C-E4503C97C33C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Elige una métrica principal y 3-5 indicadores de notoriedad, demanda y venta.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DEDDE5F-B5F0-4F47-9C56-988CF04BF761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42">
            <a:extLst>
              <a:ext uri="{FF2B5EF4-FFF2-40B4-BE49-F238E27FC236}">
                <a16:creationId xmlns:a16="http://schemas.microsoft.com/office/drawing/2014/main" id="{B14464DE-9D30-40E0-915D-27DD02C107A6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42">
            <a:extLst>
              <a:ext uri="{FF2B5EF4-FFF2-40B4-BE49-F238E27FC236}">
                <a16:creationId xmlns:a16="http://schemas.microsoft.com/office/drawing/2014/main" id="{C2A6052E-13F1-4393-A464-EB50ABB524BC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42</a:t>
            </a:r>
          </a:p>
        </p:txBody>
      </p:sp>
      <p:sp>
        <p:nvSpPr>
          <p:cNvPr id="16" name="title-42">
            <a:extLst>
              <a:ext uri="{FF2B5EF4-FFF2-40B4-BE49-F238E27FC236}">
                <a16:creationId xmlns:a16="http://schemas.microsoft.com/office/drawing/2014/main" id="{811C8DF7-AF99-4B21-91BB-8DBCEEE73AC7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Segmenta la audiencia de salida</a:t>
            </a:r>
          </a:p>
        </p:txBody>
      </p:sp>
      <p:sp>
        <p:nvSpPr>
          <p:cNvPr id="17" name="prompt-42">
            <a:extLst>
              <a:ext uri="{FF2B5EF4-FFF2-40B4-BE49-F238E27FC236}">
                <a16:creationId xmlns:a16="http://schemas.microsoft.com/office/drawing/2014/main" id="{734B17A1-F6B6-45A2-9090-AEB393CE5187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Prioriza clientes, comunidad, prensa, partners y públicos internos.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9DFA8470-3941-4A71-9A4C-993C9062CEC1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C262695E-2020-44E6-9D51-42AB8CCD9BEC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43">
            <a:extLst>
              <a:ext uri="{FF2B5EF4-FFF2-40B4-BE49-F238E27FC236}">
                <a16:creationId xmlns:a16="http://schemas.microsoft.com/office/drawing/2014/main" id="{737ABAC8-1F4E-4AB6-B829-20D15A479C33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43">
            <a:extLst>
              <a:ext uri="{FF2B5EF4-FFF2-40B4-BE49-F238E27FC236}">
                <a16:creationId xmlns:a16="http://schemas.microsoft.com/office/drawing/2014/main" id="{B3D43C25-D067-4D20-A7A1-11DE1C723E1C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43</a:t>
            </a:r>
          </a:p>
        </p:txBody>
      </p:sp>
      <p:sp>
        <p:nvSpPr>
          <p:cNvPr id="22" name="title-43">
            <a:extLst>
              <a:ext uri="{FF2B5EF4-FFF2-40B4-BE49-F238E27FC236}">
                <a16:creationId xmlns:a16="http://schemas.microsoft.com/office/drawing/2014/main" id="{B72F512F-0111-42CD-9E75-C723D43F71D1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Crea una idea de lanzamiento</a:t>
            </a:r>
          </a:p>
        </p:txBody>
      </p:sp>
      <p:sp>
        <p:nvSpPr>
          <p:cNvPr id="23" name="prompt-43">
            <a:extLst>
              <a:ext uri="{FF2B5EF4-FFF2-40B4-BE49-F238E27FC236}">
                <a16:creationId xmlns:a16="http://schemas.microsoft.com/office/drawing/2014/main" id="{4F5B0719-BF3F-4AB6-A668-A30FBE3EB14E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Formula un concepto central que conecte promesa, noticia y llamada a la acción.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E514276-774F-4198-BC90-1D232A74A854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44">
            <a:extLst>
              <a:ext uri="{FF2B5EF4-FFF2-40B4-BE49-F238E27FC236}">
                <a16:creationId xmlns:a16="http://schemas.microsoft.com/office/drawing/2014/main" id="{8A76CBF4-55EC-4B01-8860-A9FF7556A70D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44">
            <a:extLst>
              <a:ext uri="{FF2B5EF4-FFF2-40B4-BE49-F238E27FC236}">
                <a16:creationId xmlns:a16="http://schemas.microsoft.com/office/drawing/2014/main" id="{C30F0A43-A254-40E2-AE59-B4E6A8FE01B8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44</a:t>
            </a:r>
          </a:p>
        </p:txBody>
      </p:sp>
      <p:sp>
        <p:nvSpPr>
          <p:cNvPr id="27" name="title-44">
            <a:extLst>
              <a:ext uri="{FF2B5EF4-FFF2-40B4-BE49-F238E27FC236}">
                <a16:creationId xmlns:a16="http://schemas.microsoft.com/office/drawing/2014/main" id="{0D4FC25A-C362-4FBC-972A-49E1C86C2163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Orquesta canales y calendario</a:t>
            </a:r>
          </a:p>
        </p:txBody>
      </p:sp>
      <p:sp>
        <p:nvSpPr>
          <p:cNvPr id="28" name="prompt-44">
            <a:extLst>
              <a:ext uri="{FF2B5EF4-FFF2-40B4-BE49-F238E27FC236}">
                <a16:creationId xmlns:a16="http://schemas.microsoft.com/office/drawing/2014/main" id="{DA0C9C0C-2745-46F4-804D-47D68F5C720B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Asigna fechas, responsables y dependencias para owned, earned y paid.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67B064B2-3399-40DD-B4F3-388C3CC16095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4D8ADBBB-7DCC-4484-8E55-783D8501B99C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45">
            <a:extLst>
              <a:ext uri="{FF2B5EF4-FFF2-40B4-BE49-F238E27FC236}">
                <a16:creationId xmlns:a16="http://schemas.microsoft.com/office/drawing/2014/main" id="{F5D74647-695C-4A01-AAC4-98D762C2DCB2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45">
            <a:extLst>
              <a:ext uri="{FF2B5EF4-FFF2-40B4-BE49-F238E27FC236}">
                <a16:creationId xmlns:a16="http://schemas.microsoft.com/office/drawing/2014/main" id="{8188F72E-E61F-4B69-BF29-26E42EB234B6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45</a:t>
            </a:r>
          </a:p>
        </p:txBody>
      </p:sp>
      <p:sp>
        <p:nvSpPr>
          <p:cNvPr id="33" name="title-45">
            <a:extLst>
              <a:ext uri="{FF2B5EF4-FFF2-40B4-BE49-F238E27FC236}">
                <a16:creationId xmlns:a16="http://schemas.microsoft.com/office/drawing/2014/main" id="{66C9AF77-F8C9-43C8-B91A-6441BC6DD308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Produce el kit de lanzamiento</a:t>
            </a:r>
          </a:p>
        </p:txBody>
      </p:sp>
      <p:sp>
        <p:nvSpPr>
          <p:cNvPr id="34" name="prompt-45">
            <a:extLst>
              <a:ext uri="{FF2B5EF4-FFF2-40B4-BE49-F238E27FC236}">
                <a16:creationId xmlns:a16="http://schemas.microsoft.com/office/drawing/2014/main" id="{B2964419-D586-46C9-A1CE-3D1F2BFFD66B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Prepara landing, emails, piezas sociales, vídeo, dossier y material comercial.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1F409224-5C2B-4BF8-B482-F1AE6D80F159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D82F6CC-2E3B-47EB-BC1F-4D13C4B70F48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plan coordinado y equipo preparado</a:t>
            </a:r>
          </a:p>
        </p:txBody>
      </p:sp>
    </p:spTree>
    <p:extLst>
      <p:ext uri="{BB962C8B-B14F-4D97-AF65-F5344CB8AC3E}">
        <p14:creationId xmlns:p14="http://schemas.microsoft.com/office/powerpoint/2010/main" val="1708877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13">
            <a:extLst>
              <a:ext uri="{FF2B5EF4-FFF2-40B4-BE49-F238E27FC236}">
                <a16:creationId xmlns:a16="http://schemas.microsoft.com/office/drawing/2014/main" id="{BD44B4F8-EBCE-499E-A004-05EA7E35BE85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13">
            <a:extLst>
              <a:ext uri="{FF2B5EF4-FFF2-40B4-BE49-F238E27FC236}">
                <a16:creationId xmlns:a16="http://schemas.microsoft.com/office/drawing/2014/main" id="{5AF127F4-AE3F-4050-92C8-9D905788D614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13">
            <a:extLst>
              <a:ext uri="{FF2B5EF4-FFF2-40B4-BE49-F238E27FC236}">
                <a16:creationId xmlns:a16="http://schemas.microsoft.com/office/drawing/2014/main" id="{60989686-C729-4DB5-9854-A60639D535F2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13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A86B3F9-4D3E-4121-B783-AB818FA1B2E9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7BEAD3D-FBDB-4379-B750-E652EA963A79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05 · ACTIVACIÓN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342000B-F413-4607-BFAD-C4F0A68E876B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Completa la fase antes de darla por cerrada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5AC20F7-C3B6-4E15-823D-D1E993FE7EDF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46-50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DC29C20-316B-4CBB-B692-A58E146160C9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46">
            <a:extLst>
              <a:ext uri="{FF2B5EF4-FFF2-40B4-BE49-F238E27FC236}">
                <a16:creationId xmlns:a16="http://schemas.microsoft.com/office/drawing/2014/main" id="{6E89B13C-1721-4182-A832-159A3CE3ACF6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46">
            <a:extLst>
              <a:ext uri="{FF2B5EF4-FFF2-40B4-BE49-F238E27FC236}">
                <a16:creationId xmlns:a16="http://schemas.microsoft.com/office/drawing/2014/main" id="{2B5B624F-90B6-4BC6-8E72-F1D3EB2A5518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46</a:t>
            </a:r>
          </a:p>
        </p:txBody>
      </p:sp>
      <p:sp>
        <p:nvSpPr>
          <p:cNvPr id="11" name="title-46">
            <a:extLst>
              <a:ext uri="{FF2B5EF4-FFF2-40B4-BE49-F238E27FC236}">
                <a16:creationId xmlns:a16="http://schemas.microsoft.com/office/drawing/2014/main" id="{1FABD990-AF32-4A66-A775-7F6D3F3EDC71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Activa aliados y embajadores</a:t>
            </a:r>
          </a:p>
        </p:txBody>
      </p:sp>
      <p:sp>
        <p:nvSpPr>
          <p:cNvPr id="12" name="prompt-46">
            <a:extLst>
              <a:ext uri="{FF2B5EF4-FFF2-40B4-BE49-F238E27FC236}">
                <a16:creationId xmlns:a16="http://schemas.microsoft.com/office/drawing/2014/main" id="{48B6C648-F61E-48A7-8944-11F22B960664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Entrega mensajes, enlaces, muestras y fechas a colaboradores clave.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1EFCC7C-8A34-447E-B115-827571A20969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47">
            <a:extLst>
              <a:ext uri="{FF2B5EF4-FFF2-40B4-BE49-F238E27FC236}">
                <a16:creationId xmlns:a16="http://schemas.microsoft.com/office/drawing/2014/main" id="{036EC4AD-3F90-416A-B0BE-34AB796BF4E3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47">
            <a:extLst>
              <a:ext uri="{FF2B5EF4-FFF2-40B4-BE49-F238E27FC236}">
                <a16:creationId xmlns:a16="http://schemas.microsoft.com/office/drawing/2014/main" id="{991E805E-4560-428C-BA0B-1F48D9500C43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47</a:t>
            </a:r>
          </a:p>
        </p:txBody>
      </p:sp>
      <p:sp>
        <p:nvSpPr>
          <p:cNvPr id="16" name="title-47">
            <a:extLst>
              <a:ext uri="{FF2B5EF4-FFF2-40B4-BE49-F238E27FC236}">
                <a16:creationId xmlns:a16="http://schemas.microsoft.com/office/drawing/2014/main" id="{6A15893E-0E1B-4494-949C-2C0DCA43E584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Prepara prensa y relaciones públicas</a:t>
            </a:r>
          </a:p>
        </p:txBody>
      </p:sp>
      <p:sp>
        <p:nvSpPr>
          <p:cNvPr id="17" name="prompt-47">
            <a:extLst>
              <a:ext uri="{FF2B5EF4-FFF2-40B4-BE49-F238E27FC236}">
                <a16:creationId xmlns:a16="http://schemas.microsoft.com/office/drawing/2014/main" id="{29B42D80-1BFD-4DFC-8111-015BC9793308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Define ángulos, medios objetivo, portavoz, dossier y seguimiento.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54DC675-B54A-42F5-8F6E-E0425A7E990C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5F2AC897-743A-4F44-BCDF-F56FA2B5A30B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48">
            <a:extLst>
              <a:ext uri="{FF2B5EF4-FFF2-40B4-BE49-F238E27FC236}">
                <a16:creationId xmlns:a16="http://schemas.microsoft.com/office/drawing/2014/main" id="{1B0AC423-9513-490A-92FA-4C4C1B879CB9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48">
            <a:extLst>
              <a:ext uri="{FF2B5EF4-FFF2-40B4-BE49-F238E27FC236}">
                <a16:creationId xmlns:a16="http://schemas.microsoft.com/office/drawing/2014/main" id="{D461EA7D-7186-4662-8118-1F93D572EDD6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48</a:t>
            </a:r>
          </a:p>
        </p:txBody>
      </p:sp>
      <p:sp>
        <p:nvSpPr>
          <p:cNvPr id="22" name="title-48">
            <a:extLst>
              <a:ext uri="{FF2B5EF4-FFF2-40B4-BE49-F238E27FC236}">
                <a16:creationId xmlns:a16="http://schemas.microsoft.com/office/drawing/2014/main" id="{AAA351FA-021A-4352-A1E9-7F878BCC3C00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Configura campañas pagadas</a:t>
            </a:r>
          </a:p>
        </p:txBody>
      </p:sp>
      <p:sp>
        <p:nvSpPr>
          <p:cNvPr id="23" name="prompt-48">
            <a:extLst>
              <a:ext uri="{FF2B5EF4-FFF2-40B4-BE49-F238E27FC236}">
                <a16:creationId xmlns:a16="http://schemas.microsoft.com/office/drawing/2014/main" id="{3CE5060A-FDE4-45A6-BFAC-1E053C6E7057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Valida audiencias, creatividades, presupuesto, tracking y reglas de optimización.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90C5CC0-BC10-416D-83BB-8BF02B996C5C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49">
            <a:extLst>
              <a:ext uri="{FF2B5EF4-FFF2-40B4-BE49-F238E27FC236}">
                <a16:creationId xmlns:a16="http://schemas.microsoft.com/office/drawing/2014/main" id="{480338FE-4645-4B21-A19C-969DCDB2F6FC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49">
            <a:extLst>
              <a:ext uri="{FF2B5EF4-FFF2-40B4-BE49-F238E27FC236}">
                <a16:creationId xmlns:a16="http://schemas.microsoft.com/office/drawing/2014/main" id="{8803AC62-F797-4D15-A4A4-FFF31AB4E7BD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49</a:t>
            </a:r>
          </a:p>
        </p:txBody>
      </p:sp>
      <p:sp>
        <p:nvSpPr>
          <p:cNvPr id="27" name="title-49">
            <a:extLst>
              <a:ext uri="{FF2B5EF4-FFF2-40B4-BE49-F238E27FC236}">
                <a16:creationId xmlns:a16="http://schemas.microsoft.com/office/drawing/2014/main" id="{41AC3309-C4DA-4AFF-A3B0-51F3498F9393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Haz un soft launch y corrige</a:t>
            </a:r>
          </a:p>
        </p:txBody>
      </p:sp>
      <p:sp>
        <p:nvSpPr>
          <p:cNvPr id="28" name="prompt-49">
            <a:extLst>
              <a:ext uri="{FF2B5EF4-FFF2-40B4-BE49-F238E27FC236}">
                <a16:creationId xmlns:a16="http://schemas.microsoft.com/office/drawing/2014/main" id="{7461F020-0690-4390-AAF7-FE9D06829B4C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Prueba compra, entrega, soporte, enlaces y mensajes con un grupo reducido.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77BE10C-7B4B-4864-919A-57DA32C07189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F8B371C2-66BA-4D3A-B0CC-FFCE4D6F9DE8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50">
            <a:extLst>
              <a:ext uri="{FF2B5EF4-FFF2-40B4-BE49-F238E27FC236}">
                <a16:creationId xmlns:a16="http://schemas.microsoft.com/office/drawing/2014/main" id="{F80C47AF-403D-45E2-A2DF-081C43A8894A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50">
            <a:extLst>
              <a:ext uri="{FF2B5EF4-FFF2-40B4-BE49-F238E27FC236}">
                <a16:creationId xmlns:a16="http://schemas.microsoft.com/office/drawing/2014/main" id="{AAA97F33-579E-4C1C-902C-6ADE5E535909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50</a:t>
            </a:r>
          </a:p>
        </p:txBody>
      </p:sp>
      <p:sp>
        <p:nvSpPr>
          <p:cNvPr id="33" name="title-50">
            <a:extLst>
              <a:ext uri="{FF2B5EF4-FFF2-40B4-BE49-F238E27FC236}">
                <a16:creationId xmlns:a16="http://schemas.microsoft.com/office/drawing/2014/main" id="{2C3F270C-FB59-44F9-B954-5828356F5088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Lanza, escucha y optimiza</a:t>
            </a:r>
          </a:p>
        </p:txBody>
      </p:sp>
      <p:sp>
        <p:nvSpPr>
          <p:cNvPr id="34" name="prompt-50">
            <a:extLst>
              <a:ext uri="{FF2B5EF4-FFF2-40B4-BE49-F238E27FC236}">
                <a16:creationId xmlns:a16="http://schemas.microsoft.com/office/drawing/2014/main" id="{B24AA57C-762F-447E-AFFE-862997CFB911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Monitoriza las primeras 48 horas, responde rápido y documenta aprendizajes.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3CDF244D-7640-4EF6-BDE7-540B46381EBB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8528E639-726D-4B4C-824C-D9AC8C577C42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plan coordinado y equipo preparado</a:t>
            </a:r>
          </a:p>
        </p:txBody>
      </p:sp>
    </p:spTree>
    <p:extLst>
      <p:ext uri="{BB962C8B-B14F-4D97-AF65-F5344CB8AC3E}">
        <p14:creationId xmlns:p14="http://schemas.microsoft.com/office/powerpoint/2010/main" val="1466261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rand-14">
            <a:extLst>
              <a:ext uri="{FF2B5EF4-FFF2-40B4-BE49-F238E27FC236}">
                <a16:creationId xmlns:a16="http://schemas.microsoft.com/office/drawing/2014/main" id="{6768388F-39B0-473B-94BE-6AAD2360DB57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14">
            <a:extLst>
              <a:ext uri="{FF2B5EF4-FFF2-40B4-BE49-F238E27FC236}">
                <a16:creationId xmlns:a16="http://schemas.microsoft.com/office/drawing/2014/main" id="{2B235A71-EB95-479C-A68E-D750DF499FDE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14">
            <a:extLst>
              <a:ext uri="{FF2B5EF4-FFF2-40B4-BE49-F238E27FC236}">
                <a16:creationId xmlns:a16="http://schemas.microsoft.com/office/drawing/2014/main" id="{23999495-6B96-4742-9ED0-61318B7ED4B3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14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CD431A4-2758-41FC-B9F2-4171DE275B7C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7DFD31C-6ADF-4934-B512-8721E1353FA7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CONTROL FINAL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B69BDC-74EF-4243-95B0-2CDE79FA0098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¿Está la marca realmente lista para salir?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4028E26-1820-475E-864A-770E5EC9B417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Puntúa cada fase del 0 al 10. Si alguna queda por debajo de 8, vuelve a los pasos pendientes.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62CB8F8-DDD9-4E71-AD69-999840F7D6A0}"/>
              </a:ext>
            </a:extLst>
          </p:cNvPr>
          <p:cNvSpPr>
            <a:spLocks noGrp="1"/>
          </p:cNvSpPr>
          <p:nvPr/>
        </p:nvSpPr>
        <p:spPr>
          <a:xfrm>
            <a:off x="590550" y="2524125"/>
            <a:ext cx="552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8063A"/>
                </a:solidFill>
              </a:defRPr>
            </a:pPr>
            <a:r>
              <a:rPr sz="1500" b="1">
                <a:solidFill>
                  <a:srgbClr val="F8063A"/>
                </a:solidFill>
              </a:rPr>
              <a:t>01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E8B657E-9552-47F5-B5F8-95847798B19B}"/>
              </a:ext>
            </a:extLst>
          </p:cNvPr>
          <p:cNvSpPr>
            <a:spLocks noGrp="1"/>
          </p:cNvSpPr>
          <p:nvPr/>
        </p:nvSpPr>
        <p:spPr>
          <a:xfrm>
            <a:off x="1257300" y="2524125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171B"/>
                </a:solidFill>
              </a:defRPr>
            </a:pPr>
            <a:r>
              <a:rPr sz="1575" b="1">
                <a:solidFill>
                  <a:srgbClr val="17171B"/>
                </a:solidFill>
              </a:rPr>
              <a:t>Estrategia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B8BC8998-0E4B-4052-A3B6-64DC3D027B61}"/>
              </a:ext>
            </a:extLst>
          </p:cNvPr>
          <p:cNvSpPr>
            <a:spLocks noGrp="1"/>
          </p:cNvSpPr>
          <p:nvPr/>
        </p:nvSpPr>
        <p:spPr>
          <a:xfrm>
            <a:off x="3524250" y="2609850"/>
            <a:ext cx="6286500" cy="171450"/>
          </a:xfrm>
          <a:prstGeom prst="roundRect">
            <a:avLst>
              <a:gd name="adj" fmla="val 50000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E333F8DB-D3EE-42AD-A512-BDE5C50FC4DD}"/>
              </a:ext>
            </a:extLst>
          </p:cNvPr>
          <p:cNvSpPr>
            <a:spLocks noGrp="1"/>
          </p:cNvSpPr>
          <p:nvPr/>
        </p:nvSpPr>
        <p:spPr>
          <a:xfrm>
            <a:off x="3524250" y="2609850"/>
            <a:ext cx="5029200" cy="171450"/>
          </a:xfrm>
          <a:prstGeom prst="roundRect">
            <a:avLst>
              <a:gd name="adj" fmla="val 50000"/>
            </a:avLst>
          </a:prstGeom>
          <a:solidFill>
            <a:srgbClr val="F8063A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9F793C4-2219-4877-921E-09CFBA5A734E}"/>
              </a:ext>
            </a:extLst>
          </p:cNvPr>
          <p:cNvSpPr>
            <a:spLocks noGrp="1"/>
          </p:cNvSpPr>
          <p:nvPr/>
        </p:nvSpPr>
        <p:spPr>
          <a:xfrm>
            <a:off x="10096500" y="2505075"/>
            <a:ext cx="15049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500" b="1">
                <a:solidFill>
                  <a:srgbClr val="17171B"/>
                </a:solidFill>
              </a:defRPr>
            </a:pPr>
            <a:r>
              <a:rPr sz="1500" b="1">
                <a:solidFill>
                  <a:srgbClr val="17171B"/>
                </a:solidFill>
              </a:rPr>
              <a:t>____ / 10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2A7D01C-6BDA-4C95-81F8-35EAEB58A5B7}"/>
              </a:ext>
            </a:extLst>
          </p:cNvPr>
          <p:cNvSpPr>
            <a:spLocks noGrp="1"/>
          </p:cNvSpPr>
          <p:nvPr/>
        </p:nvSpPr>
        <p:spPr>
          <a:xfrm>
            <a:off x="590550" y="3171825"/>
            <a:ext cx="552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F4D72"/>
                </a:solidFill>
              </a:defRPr>
            </a:pPr>
            <a:r>
              <a:rPr sz="1500" b="1">
                <a:solidFill>
                  <a:srgbClr val="FF4D72"/>
                </a:solidFill>
              </a:rPr>
              <a:t>02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D0F2B6D-1302-4EE9-94E5-97DCE6AB140E}"/>
              </a:ext>
            </a:extLst>
          </p:cNvPr>
          <p:cNvSpPr>
            <a:spLocks noGrp="1"/>
          </p:cNvSpPr>
          <p:nvPr/>
        </p:nvSpPr>
        <p:spPr>
          <a:xfrm>
            <a:off x="1257300" y="3171825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171B"/>
                </a:solidFill>
              </a:defRPr>
            </a:pPr>
            <a:r>
              <a:rPr sz="1575" b="1">
                <a:solidFill>
                  <a:srgbClr val="17171B"/>
                </a:solidFill>
              </a:rPr>
              <a:t>Oferta y voz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16FBE0E6-91A1-42C9-9AD7-EC3E3C7C1D6F}"/>
              </a:ext>
            </a:extLst>
          </p:cNvPr>
          <p:cNvSpPr>
            <a:spLocks noGrp="1"/>
          </p:cNvSpPr>
          <p:nvPr/>
        </p:nvSpPr>
        <p:spPr>
          <a:xfrm>
            <a:off x="3524250" y="3257550"/>
            <a:ext cx="6286500" cy="171450"/>
          </a:xfrm>
          <a:prstGeom prst="roundRect">
            <a:avLst>
              <a:gd name="adj" fmla="val 50000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51D34BB6-AF41-4684-BC80-A73C4B74D15C}"/>
              </a:ext>
            </a:extLst>
          </p:cNvPr>
          <p:cNvSpPr>
            <a:spLocks noGrp="1"/>
          </p:cNvSpPr>
          <p:nvPr/>
        </p:nvSpPr>
        <p:spPr>
          <a:xfrm>
            <a:off x="3524250" y="3257550"/>
            <a:ext cx="5029200" cy="171450"/>
          </a:xfrm>
          <a:prstGeom prst="roundRect">
            <a:avLst>
              <a:gd name="adj" fmla="val 50000"/>
            </a:avLst>
          </a:prstGeom>
          <a:solidFill>
            <a:srgbClr val="FF4D72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E14516B-B053-49B8-BD41-533511D6D68C}"/>
              </a:ext>
            </a:extLst>
          </p:cNvPr>
          <p:cNvSpPr>
            <a:spLocks noGrp="1"/>
          </p:cNvSpPr>
          <p:nvPr/>
        </p:nvSpPr>
        <p:spPr>
          <a:xfrm>
            <a:off x="10096500" y="3152775"/>
            <a:ext cx="15049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500" b="1">
                <a:solidFill>
                  <a:srgbClr val="17171B"/>
                </a:solidFill>
              </a:defRPr>
            </a:pPr>
            <a:r>
              <a:rPr sz="1500" b="1">
                <a:solidFill>
                  <a:srgbClr val="17171B"/>
                </a:solidFill>
              </a:rPr>
              <a:t>____ / 10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817FBBB-C51B-438D-9631-53029516E1FE}"/>
              </a:ext>
            </a:extLst>
          </p:cNvPr>
          <p:cNvSpPr>
            <a:spLocks noGrp="1"/>
          </p:cNvSpPr>
          <p:nvPr/>
        </p:nvSpPr>
        <p:spPr>
          <a:xfrm>
            <a:off x="590550" y="3819525"/>
            <a:ext cx="552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F7A94"/>
                </a:solidFill>
              </a:defRPr>
            </a:pPr>
            <a:r>
              <a:rPr sz="1500" b="1">
                <a:solidFill>
                  <a:srgbClr val="FF7A94"/>
                </a:solidFill>
              </a:rPr>
              <a:t>03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264FC48-619E-4399-86FC-1D29A51B2591}"/>
              </a:ext>
            </a:extLst>
          </p:cNvPr>
          <p:cNvSpPr>
            <a:spLocks noGrp="1"/>
          </p:cNvSpPr>
          <p:nvPr/>
        </p:nvSpPr>
        <p:spPr>
          <a:xfrm>
            <a:off x="1257300" y="3819525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171B"/>
                </a:solidFill>
              </a:defRPr>
            </a:pPr>
            <a:r>
              <a:rPr sz="1575" b="1">
                <a:solidFill>
                  <a:srgbClr val="17171B"/>
                </a:solidFill>
              </a:rPr>
              <a:t>Identidad</a:t>
            </a: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6D60ED87-FE12-43C8-A431-6808C4CDDEF5}"/>
              </a:ext>
            </a:extLst>
          </p:cNvPr>
          <p:cNvSpPr>
            <a:spLocks noGrp="1"/>
          </p:cNvSpPr>
          <p:nvPr/>
        </p:nvSpPr>
        <p:spPr>
          <a:xfrm>
            <a:off x="3524250" y="3905250"/>
            <a:ext cx="6286500" cy="171450"/>
          </a:xfrm>
          <a:prstGeom prst="roundRect">
            <a:avLst>
              <a:gd name="adj" fmla="val 50000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403C078A-908C-44FF-93A4-E622EFE571CE}"/>
              </a:ext>
            </a:extLst>
          </p:cNvPr>
          <p:cNvSpPr>
            <a:spLocks noGrp="1"/>
          </p:cNvSpPr>
          <p:nvPr/>
        </p:nvSpPr>
        <p:spPr>
          <a:xfrm>
            <a:off x="3524250" y="3905250"/>
            <a:ext cx="5029200" cy="171450"/>
          </a:xfrm>
          <a:prstGeom prst="roundRect">
            <a:avLst>
              <a:gd name="adj" fmla="val 50000"/>
            </a:avLst>
          </a:prstGeom>
          <a:solidFill>
            <a:srgbClr val="FF7A94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36A17C3-399F-4CAB-9F03-5543342F4A71}"/>
              </a:ext>
            </a:extLst>
          </p:cNvPr>
          <p:cNvSpPr>
            <a:spLocks noGrp="1"/>
          </p:cNvSpPr>
          <p:nvPr/>
        </p:nvSpPr>
        <p:spPr>
          <a:xfrm>
            <a:off x="10096500" y="3800475"/>
            <a:ext cx="15049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500" b="1">
                <a:solidFill>
                  <a:srgbClr val="17171B"/>
                </a:solidFill>
              </a:defRPr>
            </a:pPr>
            <a:r>
              <a:rPr sz="1500" b="1">
                <a:solidFill>
                  <a:srgbClr val="17171B"/>
                </a:solidFill>
              </a:rPr>
              <a:t>____ / 10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5D00CA3-B30E-4478-8F2E-4D4E6A3B95AA}"/>
              </a:ext>
            </a:extLst>
          </p:cNvPr>
          <p:cNvSpPr>
            <a:spLocks noGrp="1"/>
          </p:cNvSpPr>
          <p:nvPr/>
        </p:nvSpPr>
        <p:spPr>
          <a:xfrm>
            <a:off x="590550" y="4467225"/>
            <a:ext cx="552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E03C62"/>
                </a:solidFill>
              </a:defRPr>
            </a:pPr>
            <a:r>
              <a:rPr sz="1500" b="1">
                <a:solidFill>
                  <a:srgbClr val="E03C62"/>
                </a:solidFill>
              </a:rPr>
              <a:t>04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43872B4-32F0-42EB-858E-1DFEF6021450}"/>
              </a:ext>
            </a:extLst>
          </p:cNvPr>
          <p:cNvSpPr>
            <a:spLocks noGrp="1"/>
          </p:cNvSpPr>
          <p:nvPr/>
        </p:nvSpPr>
        <p:spPr>
          <a:xfrm>
            <a:off x="1257300" y="4467225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171B"/>
                </a:solidFill>
              </a:defRPr>
            </a:pPr>
            <a:r>
              <a:rPr sz="1575" b="1">
                <a:solidFill>
                  <a:srgbClr val="17171B"/>
                </a:solidFill>
              </a:rPr>
              <a:t>Preparación</a:t>
            </a: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A4904B8D-7CBF-460F-AC37-04120BFC8F0C}"/>
              </a:ext>
            </a:extLst>
          </p:cNvPr>
          <p:cNvSpPr>
            <a:spLocks noGrp="1"/>
          </p:cNvSpPr>
          <p:nvPr/>
        </p:nvSpPr>
        <p:spPr>
          <a:xfrm>
            <a:off x="3524250" y="4552950"/>
            <a:ext cx="6286500" cy="171450"/>
          </a:xfrm>
          <a:prstGeom prst="roundRect">
            <a:avLst>
              <a:gd name="adj" fmla="val 50000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49557CC8-8BD5-4F3C-9798-F551AEE07040}"/>
              </a:ext>
            </a:extLst>
          </p:cNvPr>
          <p:cNvSpPr>
            <a:spLocks noGrp="1"/>
          </p:cNvSpPr>
          <p:nvPr/>
        </p:nvSpPr>
        <p:spPr>
          <a:xfrm>
            <a:off x="3524250" y="4552950"/>
            <a:ext cx="5029200" cy="171450"/>
          </a:xfrm>
          <a:prstGeom prst="roundRect">
            <a:avLst>
              <a:gd name="adj" fmla="val 50000"/>
            </a:avLst>
          </a:prstGeom>
          <a:solidFill>
            <a:srgbClr val="E03C62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2A01BBE-FC54-407B-9027-0CCEE4A446F6}"/>
              </a:ext>
            </a:extLst>
          </p:cNvPr>
          <p:cNvSpPr>
            <a:spLocks noGrp="1"/>
          </p:cNvSpPr>
          <p:nvPr/>
        </p:nvSpPr>
        <p:spPr>
          <a:xfrm>
            <a:off x="10096500" y="4448175"/>
            <a:ext cx="15049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500" b="1">
                <a:solidFill>
                  <a:srgbClr val="17171B"/>
                </a:solidFill>
              </a:defRPr>
            </a:pPr>
            <a:r>
              <a:rPr sz="1500" b="1">
                <a:solidFill>
                  <a:srgbClr val="17171B"/>
                </a:solidFill>
              </a:rPr>
              <a:t>____ / 10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4CEF9B47-6F13-4014-A88C-B15FBE33AB35}"/>
              </a:ext>
            </a:extLst>
          </p:cNvPr>
          <p:cNvSpPr>
            <a:spLocks noGrp="1"/>
          </p:cNvSpPr>
          <p:nvPr/>
        </p:nvSpPr>
        <p:spPr>
          <a:xfrm>
            <a:off x="590550" y="5114925"/>
            <a:ext cx="552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B41239"/>
                </a:solidFill>
              </a:defRPr>
            </a:pPr>
            <a:r>
              <a:rPr sz="1500" b="1">
                <a:solidFill>
                  <a:srgbClr val="B41239"/>
                </a:solidFill>
              </a:rPr>
              <a:t>05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03626BA-EF8B-474D-8DDB-4E93646F66E5}"/>
              </a:ext>
            </a:extLst>
          </p:cNvPr>
          <p:cNvSpPr>
            <a:spLocks noGrp="1"/>
          </p:cNvSpPr>
          <p:nvPr/>
        </p:nvSpPr>
        <p:spPr>
          <a:xfrm>
            <a:off x="1257300" y="5114925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171B"/>
                </a:solidFill>
              </a:defRPr>
            </a:pPr>
            <a:r>
              <a:rPr sz="1575" b="1">
                <a:solidFill>
                  <a:srgbClr val="17171B"/>
                </a:solidFill>
              </a:rPr>
              <a:t>Activación</a:t>
            </a: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56EAD478-6F7C-4E8C-93E5-2B360CE4F258}"/>
              </a:ext>
            </a:extLst>
          </p:cNvPr>
          <p:cNvSpPr>
            <a:spLocks noGrp="1"/>
          </p:cNvSpPr>
          <p:nvPr/>
        </p:nvSpPr>
        <p:spPr>
          <a:xfrm>
            <a:off x="3524250" y="5200650"/>
            <a:ext cx="6286500" cy="171450"/>
          </a:xfrm>
          <a:prstGeom prst="roundRect">
            <a:avLst>
              <a:gd name="adj" fmla="val 50000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A8E12973-21FC-4A22-B0E4-33EDE1C3E19B}"/>
              </a:ext>
            </a:extLst>
          </p:cNvPr>
          <p:cNvSpPr>
            <a:spLocks noGrp="1"/>
          </p:cNvSpPr>
          <p:nvPr/>
        </p:nvSpPr>
        <p:spPr>
          <a:xfrm>
            <a:off x="3524250" y="5200650"/>
            <a:ext cx="5029200" cy="171450"/>
          </a:xfrm>
          <a:prstGeom prst="roundRect">
            <a:avLst>
              <a:gd name="adj" fmla="val 50000"/>
            </a:avLst>
          </a:prstGeom>
          <a:solidFill>
            <a:srgbClr val="B41239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554EC3F0-9161-4D3C-8B8F-20E310A47BEF}"/>
              </a:ext>
            </a:extLst>
          </p:cNvPr>
          <p:cNvSpPr>
            <a:spLocks noGrp="1"/>
          </p:cNvSpPr>
          <p:nvPr/>
        </p:nvSpPr>
        <p:spPr>
          <a:xfrm>
            <a:off x="10096500" y="5095875"/>
            <a:ext cx="15049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500" b="1">
                <a:solidFill>
                  <a:srgbClr val="17171B"/>
                </a:solidFill>
              </a:defRPr>
            </a:pPr>
            <a:r>
              <a:rPr sz="1500" b="1">
                <a:solidFill>
                  <a:srgbClr val="17171B"/>
                </a:solidFill>
              </a:rPr>
              <a:t>____ / 10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9398F4D-90B5-4DF4-BF8D-0E5D8F95E09F}"/>
              </a:ext>
            </a:extLst>
          </p:cNvPr>
          <p:cNvSpPr>
            <a:spLocks noGrp="1"/>
          </p:cNvSpPr>
          <p:nvPr/>
        </p:nvSpPr>
        <p:spPr>
          <a:xfrm>
            <a:off x="590550" y="590550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5458A45-B24F-4D8A-856C-1D475FAB3543}"/>
              </a:ext>
            </a:extLst>
          </p:cNvPr>
          <p:cNvSpPr>
            <a:spLocks noGrp="1"/>
          </p:cNvSpPr>
          <p:nvPr/>
        </p:nvSpPr>
        <p:spPr>
          <a:xfrm>
            <a:off x="590550" y="60769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8063A"/>
                </a:solidFill>
              </a:defRPr>
            </a:pPr>
            <a:r>
              <a:rPr sz="1125" b="1">
                <a:solidFill>
                  <a:srgbClr val="F8063A"/>
                </a:solidFill>
              </a:rPr>
              <a:t>DECISIÓN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F884607-8D49-43FD-9144-00D8123A96CB}"/>
              </a:ext>
            </a:extLst>
          </p:cNvPr>
          <p:cNvSpPr>
            <a:spLocks noGrp="1"/>
          </p:cNvSpPr>
          <p:nvPr/>
        </p:nvSpPr>
        <p:spPr>
          <a:xfrm>
            <a:off x="2000250" y="6019800"/>
            <a:ext cx="923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☐ Lanzar  ☐ Lanzar con ajustes  ☐ Posponer y resolver bloqueos</a:t>
            </a:r>
          </a:p>
        </p:txBody>
      </p:sp>
    </p:spTree>
    <p:extLst>
      <p:ext uri="{BB962C8B-B14F-4D97-AF65-F5344CB8AC3E}">
        <p14:creationId xmlns:p14="http://schemas.microsoft.com/office/powerpoint/2010/main" val="2103210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65DDB6E-5AB1-4BE4-959C-482360A7CF6F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Tu marca no termina</a:t>
            </a:r>
          </a:p>
          <a:p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el día del lanzamiento.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DBA11BE-9801-47E0-BD70-8E2DD02B345A}"/>
              </a:ext>
            </a:extLst>
          </p:cNvPr>
          <p:cNvSpPr>
            <a:spLocks noGrp="1"/>
          </p:cNvSpPr>
          <p:nvPr/>
        </p:nvSpPr>
        <p:spPr>
          <a:xfrm>
            <a:off x="628650" y="3105150"/>
            <a:ext cx="7239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FFFFF"/>
                </a:solidFill>
              </a:defRPr>
            </a:pPr>
            <a:r>
              <a:rPr sz="2025" b="0">
                <a:solidFill>
                  <a:srgbClr val="FFFFFF"/>
                </a:solidFill>
              </a:rPr>
              <a:t>Empieza cuando el mercado responde.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08BDC50-FC17-4132-900E-626510A314C2}"/>
              </a:ext>
            </a:extLst>
          </p:cNvPr>
          <p:cNvSpPr>
            <a:spLocks noGrp="1"/>
          </p:cNvSpPr>
          <p:nvPr/>
        </p:nvSpPr>
        <p:spPr>
          <a:xfrm>
            <a:off x="609600" y="4095750"/>
            <a:ext cx="7239000" cy="28575"/>
          </a:xfrm>
          <a:prstGeom prst="rect">
            <a:avLst/>
          </a:prstGeom>
          <a:solidFill>
            <a:srgbClr val="F8063A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A24681E-34E6-4BC8-A448-DA78CE871A9A}"/>
              </a:ext>
            </a:extLst>
          </p:cNvPr>
          <p:cNvSpPr>
            <a:spLocks noGrp="1"/>
          </p:cNvSpPr>
          <p:nvPr/>
        </p:nvSpPr>
        <p:spPr>
          <a:xfrm>
            <a:off x="609600" y="44767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8063A"/>
                </a:solidFill>
              </a:defRPr>
            </a:pPr>
            <a:r>
              <a:rPr sz="1125" b="1">
                <a:solidFill>
                  <a:srgbClr val="F8063A"/>
                </a:solidFill>
              </a:rPr>
              <a:t>PRÓXIMO CICLO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20B0D8-C44D-49CF-ACB1-3F7436C274F3}"/>
              </a:ext>
            </a:extLst>
          </p:cNvPr>
          <p:cNvSpPr>
            <a:spLocks noGrp="1"/>
          </p:cNvSpPr>
          <p:nvPr/>
        </p:nvSpPr>
        <p:spPr>
          <a:xfrm>
            <a:off x="609600" y="4895850"/>
            <a:ext cx="9239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Medir → escuchar → priorizar → mejorar → volver a activar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64FF318-A62E-438E-B566-ED21FE069858}"/>
              </a:ext>
            </a:extLst>
          </p:cNvPr>
          <p:cNvSpPr>
            <a:spLocks noGrp="1"/>
          </p:cNvSpPr>
          <p:nvPr/>
        </p:nvSpPr>
        <p:spPr>
          <a:xfrm>
            <a:off x="609600" y="6010275"/>
            <a:ext cx="752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Necesitas ayuda para convertir la checklist en un proyecto real?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2CCAD1A-EC5E-4E37-873D-8E597AA2B191}"/>
              </a:ext>
            </a:extLst>
          </p:cNvPr>
          <p:cNvSpPr>
            <a:spLocks noGrp="1"/>
          </p:cNvSpPr>
          <p:nvPr/>
        </p:nvSpPr>
        <p:spPr>
          <a:xfrm>
            <a:off x="8858250" y="5953125"/>
            <a:ext cx="2714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brandesign.es/reunion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7A6CCB3-74A6-F4E2-ACE5-3498301742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82224" b="-1"/>
          <a:stretch>
            <a:fillRect/>
          </a:stretch>
        </p:blipFill>
        <p:spPr>
          <a:xfrm>
            <a:off x="741681" y="703498"/>
            <a:ext cx="353519" cy="37503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A50C68-DA3F-6F58-E7B6-0AC3BA65DA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5330" t="7203"/>
          <a:stretch>
            <a:fillRect/>
          </a:stretch>
        </p:blipFill>
        <p:spPr>
          <a:xfrm>
            <a:off x="1287869" y="717006"/>
            <a:ext cx="1485050" cy="34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72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rand-2">
            <a:extLst>
              <a:ext uri="{FF2B5EF4-FFF2-40B4-BE49-F238E27FC236}">
                <a16:creationId xmlns:a16="http://schemas.microsoft.com/office/drawing/2014/main" id="{3001A270-3396-40DF-A339-2CB1151EB634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2">
            <a:extLst>
              <a:ext uri="{FF2B5EF4-FFF2-40B4-BE49-F238E27FC236}">
                <a16:creationId xmlns:a16="http://schemas.microsoft.com/office/drawing/2014/main" id="{A9576804-A422-4703-A2BA-B17F24A79435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2">
            <a:extLst>
              <a:ext uri="{FF2B5EF4-FFF2-40B4-BE49-F238E27FC236}">
                <a16:creationId xmlns:a16="http://schemas.microsoft.com/office/drawing/2014/main" id="{D64DE6E5-D545-4EAD-AF47-46A587C64C4F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02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DEB388E-87E0-40BC-AFC3-8CD610281116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B01EB50-8C7C-452E-9557-52E1943E8D05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ANTES DE EMPEZAR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139BD71-BBFF-447B-9A7B-0460C1006C40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Úsala como un sistema de decisiones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0D4F851-4106-47FC-B3AD-0CF2F0A56664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Marca cada paso solo cuando exista una decisión, un entregable o una prueba que lo respalde.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A55D3DD-A59C-47D8-8108-32520BBF5119}"/>
              </a:ext>
            </a:extLst>
          </p:cNvPr>
          <p:cNvSpPr>
            <a:spLocks noGrp="1"/>
          </p:cNvSpPr>
          <p:nvPr/>
        </p:nvSpPr>
        <p:spPr>
          <a:xfrm>
            <a:off x="590550" y="26860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F8063A"/>
                </a:solidFill>
              </a:defRPr>
            </a:pPr>
            <a:r>
              <a:rPr sz="3300" b="1">
                <a:solidFill>
                  <a:srgbClr val="F8063A"/>
                </a:solidFill>
              </a:rPr>
              <a:t>01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5A75B97-EB61-45D3-A90D-5F527509B886}"/>
              </a:ext>
            </a:extLst>
          </p:cNvPr>
          <p:cNvSpPr>
            <a:spLocks noGrp="1"/>
          </p:cNvSpPr>
          <p:nvPr/>
        </p:nvSpPr>
        <p:spPr>
          <a:xfrm>
            <a:off x="590550" y="350520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B"/>
                </a:solidFill>
              </a:defRPr>
            </a:pPr>
            <a:r>
              <a:rPr sz="1725" b="1">
                <a:solidFill>
                  <a:srgbClr val="17171B"/>
                </a:solidFill>
              </a:rPr>
              <a:t>RESPONDE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534AE-5347-4CAB-B240-E8F2DB674D35}"/>
              </a:ext>
            </a:extLst>
          </p:cNvPr>
          <p:cNvSpPr>
            <a:spLocks noGrp="1"/>
          </p:cNvSpPr>
          <p:nvPr/>
        </p:nvSpPr>
        <p:spPr>
          <a:xfrm>
            <a:off x="590550" y="3943350"/>
            <a:ext cx="3048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Trabaja cada punto con datos, entrevistas y decisiones concretas.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CCAB1EC-B3E8-4A39-8BBB-C77137CE59CD}"/>
              </a:ext>
            </a:extLst>
          </p:cNvPr>
          <p:cNvSpPr>
            <a:spLocks noGrp="1"/>
          </p:cNvSpPr>
          <p:nvPr/>
        </p:nvSpPr>
        <p:spPr>
          <a:xfrm>
            <a:off x="590550" y="5200650"/>
            <a:ext cx="3048000" cy="28575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9EE6410-577E-4401-ACA7-4215721C2151}"/>
              </a:ext>
            </a:extLst>
          </p:cNvPr>
          <p:cNvSpPr>
            <a:spLocks noGrp="1"/>
          </p:cNvSpPr>
          <p:nvPr/>
        </p:nvSpPr>
        <p:spPr>
          <a:xfrm>
            <a:off x="4267200" y="26860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F8063A"/>
                </a:solidFill>
              </a:defRPr>
            </a:pPr>
            <a:r>
              <a:rPr sz="3300" b="1">
                <a:solidFill>
                  <a:srgbClr val="F8063A"/>
                </a:solidFill>
              </a:rPr>
              <a:t>02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84030B1-E2B2-473E-BF53-847E2771A755}"/>
              </a:ext>
            </a:extLst>
          </p:cNvPr>
          <p:cNvSpPr>
            <a:spLocks noGrp="1"/>
          </p:cNvSpPr>
          <p:nvPr/>
        </p:nvSpPr>
        <p:spPr>
          <a:xfrm>
            <a:off x="4267200" y="350520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B"/>
                </a:solidFill>
              </a:defRPr>
            </a:pPr>
            <a:r>
              <a:rPr sz="1725" b="1">
                <a:solidFill>
                  <a:srgbClr val="17171B"/>
                </a:solidFill>
              </a:rPr>
              <a:t>VALIDA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B9C18FD-4456-4462-8339-05BA4F8C66DB}"/>
              </a:ext>
            </a:extLst>
          </p:cNvPr>
          <p:cNvSpPr>
            <a:spLocks noGrp="1"/>
          </p:cNvSpPr>
          <p:nvPr/>
        </p:nvSpPr>
        <p:spPr>
          <a:xfrm>
            <a:off x="4267200" y="3943350"/>
            <a:ext cx="3048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Contrasta lo importante con clientes, equipo, proveedores o especialistas.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8C7D209-8E40-4E46-9EF5-31D3E824D942}"/>
              </a:ext>
            </a:extLst>
          </p:cNvPr>
          <p:cNvSpPr>
            <a:spLocks noGrp="1"/>
          </p:cNvSpPr>
          <p:nvPr/>
        </p:nvSpPr>
        <p:spPr>
          <a:xfrm>
            <a:off x="4267200" y="5200650"/>
            <a:ext cx="3048000" cy="28575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21E78D0-A5AF-4C75-A5E8-25D46C9E4510}"/>
              </a:ext>
            </a:extLst>
          </p:cNvPr>
          <p:cNvSpPr>
            <a:spLocks noGrp="1"/>
          </p:cNvSpPr>
          <p:nvPr/>
        </p:nvSpPr>
        <p:spPr>
          <a:xfrm>
            <a:off x="7943850" y="26860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F8063A"/>
                </a:solidFill>
              </a:defRPr>
            </a:pPr>
            <a:r>
              <a:rPr sz="3300" b="1">
                <a:solidFill>
                  <a:srgbClr val="F8063A"/>
                </a:solidFill>
              </a:rPr>
              <a:t>03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3C0B868-5797-4CC6-96E2-A47139C9BDC0}"/>
              </a:ext>
            </a:extLst>
          </p:cNvPr>
          <p:cNvSpPr>
            <a:spLocks noGrp="1"/>
          </p:cNvSpPr>
          <p:nvPr/>
        </p:nvSpPr>
        <p:spPr>
          <a:xfrm>
            <a:off x="7943850" y="350520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B"/>
                </a:solidFill>
              </a:defRPr>
            </a:pPr>
            <a:r>
              <a:rPr sz="1725" b="1">
                <a:solidFill>
                  <a:srgbClr val="17171B"/>
                </a:solidFill>
              </a:rPr>
              <a:t>DOCUMENTA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2B855C7-8C9D-473E-90A5-DB504EE9B98C}"/>
              </a:ext>
            </a:extLst>
          </p:cNvPr>
          <p:cNvSpPr>
            <a:spLocks noGrp="1"/>
          </p:cNvSpPr>
          <p:nvPr/>
        </p:nvSpPr>
        <p:spPr>
          <a:xfrm>
            <a:off x="7943850" y="3943350"/>
            <a:ext cx="3048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Guarda la versión aprobada, responsable, fecha y próximo hito.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DF00642-4851-4CB3-8E67-83DB36EBAAF6}"/>
              </a:ext>
            </a:extLst>
          </p:cNvPr>
          <p:cNvSpPr>
            <a:spLocks noGrp="1"/>
          </p:cNvSpPr>
          <p:nvPr/>
        </p:nvSpPr>
        <p:spPr>
          <a:xfrm>
            <a:off x="7943850" y="5200650"/>
            <a:ext cx="3048000" cy="28575"/>
          </a:xfrm>
          <a:prstGeom prst="rect">
            <a:avLst/>
          </a:prstGeom>
          <a:solidFill>
            <a:srgbClr val="F8063A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8CC4524-A1E6-4093-A3B0-4D0271A0AC67}"/>
              </a:ext>
            </a:extLst>
          </p:cNvPr>
          <p:cNvSpPr>
            <a:spLocks noGrp="1"/>
          </p:cNvSpPr>
          <p:nvPr/>
        </p:nvSpPr>
        <p:spPr>
          <a:xfrm>
            <a:off x="590550" y="57340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8063A"/>
                </a:solidFill>
              </a:defRPr>
            </a:pPr>
            <a:r>
              <a:rPr sz="1200" b="1">
                <a:solidFill>
                  <a:srgbClr val="F8063A"/>
                </a:solidFill>
              </a:rPr>
              <a:t>Regla útil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5E8E8D3-526A-4707-B953-E593C4182BD9}"/>
              </a:ext>
            </a:extLst>
          </p:cNvPr>
          <p:cNvSpPr>
            <a:spLocks noGrp="1"/>
          </p:cNvSpPr>
          <p:nvPr/>
        </p:nvSpPr>
        <p:spPr>
          <a:xfrm>
            <a:off x="1809750" y="5676900"/>
            <a:ext cx="8953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171B"/>
                </a:solidFill>
              </a:defRPr>
            </a:pPr>
            <a:r>
              <a:rPr sz="1500" b="1">
                <a:solidFill>
                  <a:srgbClr val="17171B"/>
                </a:solidFill>
              </a:rPr>
              <a:t>No avances por inercia: si una decisión cambia, revisa los pasos que dependen de ella.</a:t>
            </a:r>
          </a:p>
        </p:txBody>
      </p:sp>
    </p:spTree>
    <p:extLst>
      <p:ext uri="{BB962C8B-B14F-4D97-AF65-F5344CB8AC3E}">
        <p14:creationId xmlns:p14="http://schemas.microsoft.com/office/powerpoint/2010/main" val="130243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rand-3">
            <a:extLst>
              <a:ext uri="{FF2B5EF4-FFF2-40B4-BE49-F238E27FC236}">
                <a16:creationId xmlns:a16="http://schemas.microsoft.com/office/drawing/2014/main" id="{64819F22-F5D8-48AE-8CD2-8574F9525C02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3">
            <a:extLst>
              <a:ext uri="{FF2B5EF4-FFF2-40B4-BE49-F238E27FC236}">
                <a16:creationId xmlns:a16="http://schemas.microsoft.com/office/drawing/2014/main" id="{E7B1316A-9E55-4488-A11B-1659AC3A951F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3">
            <a:extLst>
              <a:ext uri="{FF2B5EF4-FFF2-40B4-BE49-F238E27FC236}">
                <a16:creationId xmlns:a16="http://schemas.microsoft.com/office/drawing/2014/main" id="{E51A6103-897D-486D-8E1A-98144E9A47AE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03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120D716-D2C0-4C5B-A452-D412117C1E39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6AA5B2F-7F5A-4820-8175-9883E100A8AD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EL RECORRIDO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BD2DE2-411C-48FC-9C03-17F62A7D0511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Cinco fases, diez decisiones por fase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CDF8EB3-5DA9-4B7F-92E3-DF2423E9B0BD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Puedes trabajar en paralelo, pero la estrategia debe guiar el resto del sistema.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AB5D36-EBD2-4369-A861-8E60F4BF941F}"/>
              </a:ext>
            </a:extLst>
          </p:cNvPr>
          <p:cNvSpPr>
            <a:spLocks noGrp="1"/>
          </p:cNvSpPr>
          <p:nvPr/>
        </p:nvSpPr>
        <p:spPr>
          <a:xfrm>
            <a:off x="590550" y="2571750"/>
            <a:ext cx="685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8063A"/>
                </a:solidFill>
              </a:defRPr>
            </a:pPr>
            <a:r>
              <a:rPr sz="1800" b="1">
                <a:solidFill>
                  <a:srgbClr val="F8063A"/>
                </a:solidFill>
              </a:rPr>
              <a:t>01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08F577A5-A673-45D8-A4AC-42F53A4C3BBD}"/>
              </a:ext>
            </a:extLst>
          </p:cNvPr>
          <p:cNvSpPr>
            <a:spLocks noGrp="1"/>
          </p:cNvSpPr>
          <p:nvPr/>
        </p:nvSpPr>
        <p:spPr>
          <a:xfrm>
            <a:off x="1381125" y="2619375"/>
            <a:ext cx="76200" cy="323850"/>
          </a:xfrm>
          <a:prstGeom prst="roundRect">
            <a:avLst>
              <a:gd name="adj" fmla="val 50000"/>
            </a:avLst>
          </a:prstGeom>
          <a:solidFill>
            <a:srgbClr val="F8063A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781A874-C2C9-4BA9-8FDF-9AD34CA1FB4D}"/>
              </a:ext>
            </a:extLst>
          </p:cNvPr>
          <p:cNvSpPr>
            <a:spLocks noGrp="1"/>
          </p:cNvSpPr>
          <p:nvPr/>
        </p:nvSpPr>
        <p:spPr>
          <a:xfrm>
            <a:off x="1695450" y="2552700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171B"/>
                </a:solidFill>
              </a:defRPr>
            </a:pPr>
            <a:r>
              <a:rPr sz="1800" b="1">
                <a:solidFill>
                  <a:srgbClr val="17171B"/>
                </a:solidFill>
              </a:rPr>
              <a:t>Estrategia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DC330C3-243B-4A19-ABCC-EDE8F6270CFB}"/>
              </a:ext>
            </a:extLst>
          </p:cNvPr>
          <p:cNvSpPr>
            <a:spLocks noGrp="1"/>
          </p:cNvSpPr>
          <p:nvPr/>
        </p:nvSpPr>
        <p:spPr>
          <a:xfrm>
            <a:off x="3905250" y="2552700"/>
            <a:ext cx="561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Primero decide qué significa tu marca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ED8425F-43FD-4445-9822-5FF0A185F053}"/>
              </a:ext>
            </a:extLst>
          </p:cNvPr>
          <p:cNvSpPr>
            <a:spLocks noGrp="1"/>
          </p:cNvSpPr>
          <p:nvPr/>
        </p:nvSpPr>
        <p:spPr>
          <a:xfrm>
            <a:off x="10382250" y="2552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17171B"/>
                </a:solidFill>
              </a:defRPr>
            </a:pPr>
            <a:r>
              <a:rPr sz="1350" b="1">
                <a:solidFill>
                  <a:srgbClr val="17171B"/>
                </a:solidFill>
              </a:rPr>
              <a:t>01-10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4C864DE-FDAA-48E4-BC79-1572A75D07B8}"/>
              </a:ext>
            </a:extLst>
          </p:cNvPr>
          <p:cNvSpPr>
            <a:spLocks noGrp="1"/>
          </p:cNvSpPr>
          <p:nvPr/>
        </p:nvSpPr>
        <p:spPr>
          <a:xfrm>
            <a:off x="590550" y="3286125"/>
            <a:ext cx="685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4D72"/>
                </a:solidFill>
              </a:defRPr>
            </a:pPr>
            <a:r>
              <a:rPr sz="1800" b="1">
                <a:solidFill>
                  <a:srgbClr val="FF4D72"/>
                </a:solidFill>
              </a:rPr>
              <a:t>02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B6AD0A64-4B35-4287-B516-C00FF87001CA}"/>
              </a:ext>
            </a:extLst>
          </p:cNvPr>
          <p:cNvSpPr>
            <a:spLocks noGrp="1"/>
          </p:cNvSpPr>
          <p:nvPr/>
        </p:nvSpPr>
        <p:spPr>
          <a:xfrm>
            <a:off x="1381125" y="3333750"/>
            <a:ext cx="76200" cy="323850"/>
          </a:xfrm>
          <a:prstGeom prst="roundRect">
            <a:avLst>
              <a:gd name="adj" fmla="val 50000"/>
            </a:avLst>
          </a:prstGeom>
          <a:solidFill>
            <a:srgbClr val="FF4D72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3C9FCB1-B09E-4D77-886C-BAA71BF97567}"/>
              </a:ext>
            </a:extLst>
          </p:cNvPr>
          <p:cNvSpPr>
            <a:spLocks noGrp="1"/>
          </p:cNvSpPr>
          <p:nvPr/>
        </p:nvSpPr>
        <p:spPr>
          <a:xfrm>
            <a:off x="1695450" y="3267075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171B"/>
                </a:solidFill>
              </a:defRPr>
            </a:pPr>
            <a:r>
              <a:rPr sz="1800" b="1">
                <a:solidFill>
                  <a:srgbClr val="17171B"/>
                </a:solidFill>
              </a:rPr>
              <a:t>Oferta y voz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21D07CC-4E75-42FF-9364-1475B9A3E486}"/>
              </a:ext>
            </a:extLst>
          </p:cNvPr>
          <p:cNvSpPr>
            <a:spLocks noGrp="1"/>
          </p:cNvSpPr>
          <p:nvPr/>
        </p:nvSpPr>
        <p:spPr>
          <a:xfrm>
            <a:off x="3905250" y="3267075"/>
            <a:ext cx="561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Convierte la estrategia en una promesa clara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36BF39E-7EC8-4283-8D2A-F182109B9D25}"/>
              </a:ext>
            </a:extLst>
          </p:cNvPr>
          <p:cNvSpPr>
            <a:spLocks noGrp="1"/>
          </p:cNvSpPr>
          <p:nvPr/>
        </p:nvSpPr>
        <p:spPr>
          <a:xfrm>
            <a:off x="10382250" y="3267075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17171B"/>
                </a:solidFill>
              </a:defRPr>
            </a:pPr>
            <a:r>
              <a:rPr sz="1350" b="1">
                <a:solidFill>
                  <a:srgbClr val="17171B"/>
                </a:solidFill>
              </a:rPr>
              <a:t>11-20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E8641EB-1DF3-4251-B9D1-F5992565F85E}"/>
              </a:ext>
            </a:extLst>
          </p:cNvPr>
          <p:cNvSpPr>
            <a:spLocks noGrp="1"/>
          </p:cNvSpPr>
          <p:nvPr/>
        </p:nvSpPr>
        <p:spPr>
          <a:xfrm>
            <a:off x="590550" y="4000500"/>
            <a:ext cx="685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7A94"/>
                </a:solidFill>
              </a:defRPr>
            </a:pPr>
            <a:r>
              <a:rPr sz="1800" b="1">
                <a:solidFill>
                  <a:srgbClr val="FF7A94"/>
                </a:solidFill>
              </a:rPr>
              <a:t>03</a:t>
            </a: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E69F416F-210B-445D-995C-9A4C31937F38}"/>
              </a:ext>
            </a:extLst>
          </p:cNvPr>
          <p:cNvSpPr>
            <a:spLocks noGrp="1"/>
          </p:cNvSpPr>
          <p:nvPr/>
        </p:nvSpPr>
        <p:spPr>
          <a:xfrm>
            <a:off x="1381125" y="4048125"/>
            <a:ext cx="76200" cy="323850"/>
          </a:xfrm>
          <a:prstGeom prst="roundRect">
            <a:avLst>
              <a:gd name="adj" fmla="val 50000"/>
            </a:avLst>
          </a:prstGeom>
          <a:solidFill>
            <a:srgbClr val="FF7A94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03C83D3-D716-42FA-9983-3232C10DD1C7}"/>
              </a:ext>
            </a:extLst>
          </p:cNvPr>
          <p:cNvSpPr>
            <a:spLocks noGrp="1"/>
          </p:cNvSpPr>
          <p:nvPr/>
        </p:nvSpPr>
        <p:spPr>
          <a:xfrm>
            <a:off x="1695450" y="3981450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171B"/>
                </a:solidFill>
              </a:defRPr>
            </a:pPr>
            <a:r>
              <a:rPr sz="1800" b="1">
                <a:solidFill>
                  <a:srgbClr val="17171B"/>
                </a:solidFill>
              </a:rPr>
              <a:t>Identidad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2488C9F-0F73-4824-8139-4F21888DBB2A}"/>
              </a:ext>
            </a:extLst>
          </p:cNvPr>
          <p:cNvSpPr>
            <a:spLocks noGrp="1"/>
          </p:cNvSpPr>
          <p:nvPr/>
        </p:nvSpPr>
        <p:spPr>
          <a:xfrm>
            <a:off x="3905250" y="3981450"/>
            <a:ext cx="561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Diseña un sistema reconocible, no solo un logo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0E6F0560-5706-44A8-9170-FA9AB1D732C3}"/>
              </a:ext>
            </a:extLst>
          </p:cNvPr>
          <p:cNvSpPr>
            <a:spLocks noGrp="1"/>
          </p:cNvSpPr>
          <p:nvPr/>
        </p:nvSpPr>
        <p:spPr>
          <a:xfrm>
            <a:off x="10382250" y="398145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17171B"/>
                </a:solidFill>
              </a:defRPr>
            </a:pPr>
            <a:r>
              <a:rPr sz="1350" b="1">
                <a:solidFill>
                  <a:srgbClr val="17171B"/>
                </a:solidFill>
              </a:rPr>
              <a:t>21-30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4AB0232-81A0-4768-9E01-78629DAD1333}"/>
              </a:ext>
            </a:extLst>
          </p:cNvPr>
          <p:cNvSpPr>
            <a:spLocks noGrp="1"/>
          </p:cNvSpPr>
          <p:nvPr/>
        </p:nvSpPr>
        <p:spPr>
          <a:xfrm>
            <a:off x="590550" y="4714875"/>
            <a:ext cx="685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E03C62"/>
                </a:solidFill>
              </a:defRPr>
            </a:pPr>
            <a:r>
              <a:rPr sz="1800" b="1">
                <a:solidFill>
                  <a:srgbClr val="E03C62"/>
                </a:solidFill>
              </a:rPr>
              <a:t>04</a:t>
            </a: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2B7068BF-FB24-4FA1-983E-C847B4D0EE2E}"/>
              </a:ext>
            </a:extLst>
          </p:cNvPr>
          <p:cNvSpPr>
            <a:spLocks noGrp="1"/>
          </p:cNvSpPr>
          <p:nvPr/>
        </p:nvSpPr>
        <p:spPr>
          <a:xfrm>
            <a:off x="1381125" y="4762500"/>
            <a:ext cx="76200" cy="323850"/>
          </a:xfrm>
          <a:prstGeom prst="roundRect">
            <a:avLst>
              <a:gd name="adj" fmla="val 50000"/>
            </a:avLst>
          </a:prstGeom>
          <a:solidFill>
            <a:srgbClr val="E03C62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0DE1741F-5BDC-4023-9C61-BB604D01190A}"/>
              </a:ext>
            </a:extLst>
          </p:cNvPr>
          <p:cNvSpPr>
            <a:spLocks noGrp="1"/>
          </p:cNvSpPr>
          <p:nvPr/>
        </p:nvSpPr>
        <p:spPr>
          <a:xfrm>
            <a:off x="1695450" y="4695825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171B"/>
                </a:solidFill>
              </a:defRPr>
            </a:pPr>
            <a:r>
              <a:rPr sz="1800" b="1">
                <a:solidFill>
                  <a:srgbClr val="17171B"/>
                </a:solidFill>
              </a:rPr>
              <a:t>Preparación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BE3DDDE-0E5E-4FA3-91B5-0606E27295E4}"/>
              </a:ext>
            </a:extLst>
          </p:cNvPr>
          <p:cNvSpPr>
            <a:spLocks noGrp="1"/>
          </p:cNvSpPr>
          <p:nvPr/>
        </p:nvSpPr>
        <p:spPr>
          <a:xfrm>
            <a:off x="3905250" y="4695825"/>
            <a:ext cx="561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Deja cada punto de contacto listo para vender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55B3126-D5D9-4F97-931E-7DF0F1F42B4E}"/>
              </a:ext>
            </a:extLst>
          </p:cNvPr>
          <p:cNvSpPr>
            <a:spLocks noGrp="1"/>
          </p:cNvSpPr>
          <p:nvPr/>
        </p:nvSpPr>
        <p:spPr>
          <a:xfrm>
            <a:off x="10382250" y="4695825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17171B"/>
                </a:solidFill>
              </a:defRPr>
            </a:pPr>
            <a:r>
              <a:rPr sz="1350" b="1">
                <a:solidFill>
                  <a:srgbClr val="17171B"/>
                </a:solidFill>
              </a:rPr>
              <a:t>31-40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ED91CED2-6EC9-429F-8FEF-738A7D0F9FF8}"/>
              </a:ext>
            </a:extLst>
          </p:cNvPr>
          <p:cNvSpPr>
            <a:spLocks noGrp="1"/>
          </p:cNvSpPr>
          <p:nvPr/>
        </p:nvSpPr>
        <p:spPr>
          <a:xfrm>
            <a:off x="590550" y="5429250"/>
            <a:ext cx="685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B41239"/>
                </a:solidFill>
              </a:defRPr>
            </a:pPr>
            <a:r>
              <a:rPr sz="1800" b="1">
                <a:solidFill>
                  <a:srgbClr val="B41239"/>
                </a:solidFill>
              </a:rPr>
              <a:t>05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E9F77574-9912-4159-A334-8EBFF19EFEDE}"/>
              </a:ext>
            </a:extLst>
          </p:cNvPr>
          <p:cNvSpPr>
            <a:spLocks noGrp="1"/>
          </p:cNvSpPr>
          <p:nvPr/>
        </p:nvSpPr>
        <p:spPr>
          <a:xfrm>
            <a:off x="1381125" y="5476875"/>
            <a:ext cx="76200" cy="323850"/>
          </a:xfrm>
          <a:prstGeom prst="roundRect">
            <a:avLst>
              <a:gd name="adj" fmla="val 50000"/>
            </a:avLst>
          </a:prstGeom>
          <a:solidFill>
            <a:srgbClr val="B41239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F9569A3-A23B-48B0-BB4B-184FFB43EDE9}"/>
              </a:ext>
            </a:extLst>
          </p:cNvPr>
          <p:cNvSpPr>
            <a:spLocks noGrp="1"/>
          </p:cNvSpPr>
          <p:nvPr/>
        </p:nvSpPr>
        <p:spPr>
          <a:xfrm>
            <a:off x="1695450" y="5410200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171B"/>
                </a:solidFill>
              </a:defRPr>
            </a:pPr>
            <a:r>
              <a:rPr sz="1800" b="1">
                <a:solidFill>
                  <a:srgbClr val="17171B"/>
                </a:solidFill>
              </a:rPr>
              <a:t>Activación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9908C594-5373-465C-824A-4EB6D80C2518}"/>
              </a:ext>
            </a:extLst>
          </p:cNvPr>
          <p:cNvSpPr>
            <a:spLocks noGrp="1"/>
          </p:cNvSpPr>
          <p:nvPr/>
        </p:nvSpPr>
        <p:spPr>
          <a:xfrm>
            <a:off x="3905250" y="5410200"/>
            <a:ext cx="561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87080"/>
                </a:solidFill>
              </a:defRPr>
            </a:pPr>
            <a:r>
              <a:rPr sz="1350" b="0">
                <a:solidFill>
                  <a:srgbClr val="687080"/>
                </a:solidFill>
              </a:rPr>
              <a:t>Lanza, escucha y mejora desde el primer día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B5E456F-DDEC-4B7B-AB3B-CCB245B5D9C4}"/>
              </a:ext>
            </a:extLst>
          </p:cNvPr>
          <p:cNvSpPr>
            <a:spLocks noGrp="1"/>
          </p:cNvSpPr>
          <p:nvPr/>
        </p:nvSpPr>
        <p:spPr>
          <a:xfrm>
            <a:off x="10382250" y="54102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17171B"/>
                </a:solidFill>
              </a:defRPr>
            </a:pPr>
            <a:r>
              <a:rPr sz="1350" b="1">
                <a:solidFill>
                  <a:srgbClr val="17171B"/>
                </a:solidFill>
              </a:rPr>
              <a:t>41-50</a:t>
            </a:r>
          </a:p>
        </p:txBody>
      </p:sp>
    </p:spTree>
    <p:extLst>
      <p:ext uri="{BB962C8B-B14F-4D97-AF65-F5344CB8AC3E}">
        <p14:creationId xmlns:p14="http://schemas.microsoft.com/office/powerpoint/2010/main" val="94485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4">
            <a:extLst>
              <a:ext uri="{FF2B5EF4-FFF2-40B4-BE49-F238E27FC236}">
                <a16:creationId xmlns:a16="http://schemas.microsoft.com/office/drawing/2014/main" id="{C2035CA3-6F31-4EB9-8C93-02E220A9F459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4">
            <a:extLst>
              <a:ext uri="{FF2B5EF4-FFF2-40B4-BE49-F238E27FC236}">
                <a16:creationId xmlns:a16="http://schemas.microsoft.com/office/drawing/2014/main" id="{F535C026-4201-4B23-A17B-651B86A7FE4F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4">
            <a:extLst>
              <a:ext uri="{FF2B5EF4-FFF2-40B4-BE49-F238E27FC236}">
                <a16:creationId xmlns:a16="http://schemas.microsoft.com/office/drawing/2014/main" id="{47C863C7-10A3-448D-AEF2-1D11D1448A93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04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143C61D-B29C-44EA-91E2-480AD3F66E56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95B1B10-D483-4DEC-B463-2BA354F6AB2A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01 · ESTRATEGIA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645C83D-146E-44D4-8921-B9AAF8DF6180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Primero decide qué significa tu marca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131F02A-5DB5-4F11-B8C0-320475DF9FEC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01-05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FAF8E994-D293-45CF-B46C-1CF4AE359505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1">
            <a:extLst>
              <a:ext uri="{FF2B5EF4-FFF2-40B4-BE49-F238E27FC236}">
                <a16:creationId xmlns:a16="http://schemas.microsoft.com/office/drawing/2014/main" id="{E889B8D1-E3B5-444C-BC77-AAB01D26103F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1">
            <a:extLst>
              <a:ext uri="{FF2B5EF4-FFF2-40B4-BE49-F238E27FC236}">
                <a16:creationId xmlns:a16="http://schemas.microsoft.com/office/drawing/2014/main" id="{ECB76235-C678-4873-A9E8-BC759781976C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01</a:t>
            </a:r>
          </a:p>
        </p:txBody>
      </p:sp>
      <p:sp>
        <p:nvSpPr>
          <p:cNvPr id="11" name="title-1">
            <a:extLst>
              <a:ext uri="{FF2B5EF4-FFF2-40B4-BE49-F238E27FC236}">
                <a16:creationId xmlns:a16="http://schemas.microsoft.com/office/drawing/2014/main" id="{9DFDE5B6-92A1-4B3B-B1E2-1E25065F14DF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Define el objetivo del lanzamiento</a:t>
            </a:r>
          </a:p>
        </p:txBody>
      </p:sp>
      <p:sp>
        <p:nvSpPr>
          <p:cNvPr id="12" name="prompt-1">
            <a:extLst>
              <a:ext uri="{FF2B5EF4-FFF2-40B4-BE49-F238E27FC236}">
                <a16:creationId xmlns:a16="http://schemas.microsoft.com/office/drawing/2014/main" id="{37CC4C01-0D0F-4783-9A4D-0E85FE4AF146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Escribe qué debe cambiar en el negocio durante los próximos 12 meses.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900A3AF-FDF0-4979-9147-4D33BBAB1F52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2">
            <a:extLst>
              <a:ext uri="{FF2B5EF4-FFF2-40B4-BE49-F238E27FC236}">
                <a16:creationId xmlns:a16="http://schemas.microsoft.com/office/drawing/2014/main" id="{31D5A55E-4C34-40F7-853E-801775D90B1C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2">
            <a:extLst>
              <a:ext uri="{FF2B5EF4-FFF2-40B4-BE49-F238E27FC236}">
                <a16:creationId xmlns:a16="http://schemas.microsoft.com/office/drawing/2014/main" id="{64885096-2E8E-41E5-A759-CFBEC6D24150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02</a:t>
            </a:r>
          </a:p>
        </p:txBody>
      </p:sp>
      <p:sp>
        <p:nvSpPr>
          <p:cNvPr id="16" name="title-2">
            <a:extLst>
              <a:ext uri="{FF2B5EF4-FFF2-40B4-BE49-F238E27FC236}">
                <a16:creationId xmlns:a16="http://schemas.microsoft.com/office/drawing/2014/main" id="{5D1B66F3-B449-4452-89F4-C9581C3C9990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Aclara el modelo de negocio</a:t>
            </a:r>
          </a:p>
        </p:txBody>
      </p:sp>
      <p:sp>
        <p:nvSpPr>
          <p:cNvPr id="17" name="prompt-2">
            <a:extLst>
              <a:ext uri="{FF2B5EF4-FFF2-40B4-BE49-F238E27FC236}">
                <a16:creationId xmlns:a16="http://schemas.microsoft.com/office/drawing/2014/main" id="{ED7AF946-C41F-497E-814B-2F7CFDAF8A9B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Detalla qué vendes, a quién, cómo cobras y qué margen necesitas.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35582AD-B16D-4F34-AE90-27C1F3F457A6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1750EED2-C7AE-4B03-BA98-3F67FBB9F818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3">
            <a:extLst>
              <a:ext uri="{FF2B5EF4-FFF2-40B4-BE49-F238E27FC236}">
                <a16:creationId xmlns:a16="http://schemas.microsoft.com/office/drawing/2014/main" id="{34872791-B6F0-4E6C-B144-198B68342CF9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3">
            <a:extLst>
              <a:ext uri="{FF2B5EF4-FFF2-40B4-BE49-F238E27FC236}">
                <a16:creationId xmlns:a16="http://schemas.microsoft.com/office/drawing/2014/main" id="{15CEFE7F-622F-4E88-B9E8-AEF65282DC39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03</a:t>
            </a:r>
          </a:p>
        </p:txBody>
      </p:sp>
      <p:sp>
        <p:nvSpPr>
          <p:cNvPr id="22" name="title-3">
            <a:extLst>
              <a:ext uri="{FF2B5EF4-FFF2-40B4-BE49-F238E27FC236}">
                <a16:creationId xmlns:a16="http://schemas.microsoft.com/office/drawing/2014/main" id="{930A627F-AA87-4849-B3AB-E0820187A8F2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Investiga al público real</a:t>
            </a:r>
          </a:p>
        </p:txBody>
      </p:sp>
      <p:sp>
        <p:nvSpPr>
          <p:cNvPr id="23" name="prompt-3">
            <a:extLst>
              <a:ext uri="{FF2B5EF4-FFF2-40B4-BE49-F238E27FC236}">
                <a16:creationId xmlns:a16="http://schemas.microsoft.com/office/drawing/2014/main" id="{2824B089-54E7-47EB-805F-58D15F7F5EF0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Habla con 5-10 clientes potenciales y registra necesidades, frenos y lenguaje.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F941DF7-1694-4AF1-93F1-07215519E993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4">
            <a:extLst>
              <a:ext uri="{FF2B5EF4-FFF2-40B4-BE49-F238E27FC236}">
                <a16:creationId xmlns:a16="http://schemas.microsoft.com/office/drawing/2014/main" id="{53D3BD45-C47C-479B-A591-EDF4EEBF46BD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4">
            <a:extLst>
              <a:ext uri="{FF2B5EF4-FFF2-40B4-BE49-F238E27FC236}">
                <a16:creationId xmlns:a16="http://schemas.microsoft.com/office/drawing/2014/main" id="{3D989127-945E-4A6F-82CD-A80EE4D7CEA5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04</a:t>
            </a:r>
          </a:p>
        </p:txBody>
      </p:sp>
      <p:sp>
        <p:nvSpPr>
          <p:cNvPr id="27" name="title-4">
            <a:extLst>
              <a:ext uri="{FF2B5EF4-FFF2-40B4-BE49-F238E27FC236}">
                <a16:creationId xmlns:a16="http://schemas.microsoft.com/office/drawing/2014/main" id="{132312EF-88C0-4F5D-92FC-3F4C4998C4C2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Delimita la categoría</a:t>
            </a:r>
          </a:p>
        </p:txBody>
      </p:sp>
      <p:sp>
        <p:nvSpPr>
          <p:cNvPr id="28" name="prompt-4">
            <a:extLst>
              <a:ext uri="{FF2B5EF4-FFF2-40B4-BE49-F238E27FC236}">
                <a16:creationId xmlns:a16="http://schemas.microsoft.com/office/drawing/2014/main" id="{53154BBC-6CFA-42FF-9B1A-595E51E3151C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Decide en qué mercado competirás y qué alternativas usa hoy tu cliente.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5D48C45-BB71-4FF8-80E8-9562395C20A0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B0287657-C8DB-42C0-9041-394A22A5A15C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5">
            <a:extLst>
              <a:ext uri="{FF2B5EF4-FFF2-40B4-BE49-F238E27FC236}">
                <a16:creationId xmlns:a16="http://schemas.microsoft.com/office/drawing/2014/main" id="{6F701A2E-14F8-4DC6-A6A2-FDA2582A84F9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5">
            <a:extLst>
              <a:ext uri="{FF2B5EF4-FFF2-40B4-BE49-F238E27FC236}">
                <a16:creationId xmlns:a16="http://schemas.microsoft.com/office/drawing/2014/main" id="{C30B155F-F1C8-4B7A-8C8E-4BC50ED9255F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05</a:t>
            </a:r>
          </a:p>
        </p:txBody>
      </p:sp>
      <p:sp>
        <p:nvSpPr>
          <p:cNvPr id="33" name="title-5">
            <a:extLst>
              <a:ext uri="{FF2B5EF4-FFF2-40B4-BE49-F238E27FC236}">
                <a16:creationId xmlns:a16="http://schemas.microsoft.com/office/drawing/2014/main" id="{18507F49-6969-40CF-A8FA-FCCE5F310FEE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Mapea a la competencia</a:t>
            </a:r>
          </a:p>
        </p:txBody>
      </p:sp>
      <p:sp>
        <p:nvSpPr>
          <p:cNvPr id="34" name="prompt-5">
            <a:extLst>
              <a:ext uri="{FF2B5EF4-FFF2-40B4-BE49-F238E27FC236}">
                <a16:creationId xmlns:a16="http://schemas.microsoft.com/office/drawing/2014/main" id="{3F5B0209-3B57-4C35-9D76-632D4CC8EEDA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Compara propuesta, precio, tono, canales y señales visuales.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080E7FCA-E2CA-4CC0-92E3-EFB120F42921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A8C2D34-A979-4119-B829-19D92BFFA43A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estrategia compartida y aprobada</a:t>
            </a:r>
          </a:p>
        </p:txBody>
      </p:sp>
    </p:spTree>
    <p:extLst>
      <p:ext uri="{BB962C8B-B14F-4D97-AF65-F5344CB8AC3E}">
        <p14:creationId xmlns:p14="http://schemas.microsoft.com/office/powerpoint/2010/main" val="9626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5">
            <a:extLst>
              <a:ext uri="{FF2B5EF4-FFF2-40B4-BE49-F238E27FC236}">
                <a16:creationId xmlns:a16="http://schemas.microsoft.com/office/drawing/2014/main" id="{8B124BE4-E72A-4178-B55D-BFC73061F113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5">
            <a:extLst>
              <a:ext uri="{FF2B5EF4-FFF2-40B4-BE49-F238E27FC236}">
                <a16:creationId xmlns:a16="http://schemas.microsoft.com/office/drawing/2014/main" id="{EFB1FE05-8353-42C5-9C8A-F447BD4D7939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5">
            <a:extLst>
              <a:ext uri="{FF2B5EF4-FFF2-40B4-BE49-F238E27FC236}">
                <a16:creationId xmlns:a16="http://schemas.microsoft.com/office/drawing/2014/main" id="{03F96B88-82AE-43A1-A991-BF7FFF948C0F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05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48801E4-EB90-409C-B734-07DAFF9C275A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08E4607-7631-41FF-94C7-5EFEF6BFD68C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01 · ESTRATEGIA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B9E9EE7-A924-45A8-B38E-10D7ED975F80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Completa la fase antes de darla por cerrada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8C57069-A93F-4814-A9C6-87E715EE84C6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06-10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2D6EEB76-706A-447A-8EFE-4854D39555B8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6">
            <a:extLst>
              <a:ext uri="{FF2B5EF4-FFF2-40B4-BE49-F238E27FC236}">
                <a16:creationId xmlns:a16="http://schemas.microsoft.com/office/drawing/2014/main" id="{E2572E45-8D52-4A80-9FA7-07E696EA2189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6">
            <a:extLst>
              <a:ext uri="{FF2B5EF4-FFF2-40B4-BE49-F238E27FC236}">
                <a16:creationId xmlns:a16="http://schemas.microsoft.com/office/drawing/2014/main" id="{14F60116-112A-4208-9C3D-8522EFBB3943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06</a:t>
            </a:r>
          </a:p>
        </p:txBody>
      </p:sp>
      <p:sp>
        <p:nvSpPr>
          <p:cNvPr id="11" name="title-6">
            <a:extLst>
              <a:ext uri="{FF2B5EF4-FFF2-40B4-BE49-F238E27FC236}">
                <a16:creationId xmlns:a16="http://schemas.microsoft.com/office/drawing/2014/main" id="{15C963C7-3F45-404E-BC52-69034B2CC85C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Detecta tendencias útiles</a:t>
            </a:r>
          </a:p>
        </p:txBody>
      </p:sp>
      <p:sp>
        <p:nvSpPr>
          <p:cNvPr id="12" name="prompt-6">
            <a:extLst>
              <a:ext uri="{FF2B5EF4-FFF2-40B4-BE49-F238E27FC236}">
                <a16:creationId xmlns:a16="http://schemas.microsoft.com/office/drawing/2014/main" id="{2FA564B4-441A-4845-8E85-568A66F25328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Separa modas pasajeras de cambios que sí afectan a tu categoría.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1BACB8E-586E-4E42-8C52-148644F4017C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7">
            <a:extLst>
              <a:ext uri="{FF2B5EF4-FFF2-40B4-BE49-F238E27FC236}">
                <a16:creationId xmlns:a16="http://schemas.microsoft.com/office/drawing/2014/main" id="{D5B793A4-921A-47C9-A22E-62AAED266DE5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7">
            <a:extLst>
              <a:ext uri="{FF2B5EF4-FFF2-40B4-BE49-F238E27FC236}">
                <a16:creationId xmlns:a16="http://schemas.microsoft.com/office/drawing/2014/main" id="{39095A30-FE29-4334-A2B5-164AF53DC501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07</a:t>
            </a:r>
          </a:p>
        </p:txBody>
      </p:sp>
      <p:sp>
        <p:nvSpPr>
          <p:cNvPr id="16" name="title-7">
            <a:extLst>
              <a:ext uri="{FF2B5EF4-FFF2-40B4-BE49-F238E27FC236}">
                <a16:creationId xmlns:a16="http://schemas.microsoft.com/office/drawing/2014/main" id="{8A116ABC-FCDD-43CF-BB17-F21136499F1E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Completa tu FODA</a:t>
            </a:r>
          </a:p>
        </p:txBody>
      </p:sp>
      <p:sp>
        <p:nvSpPr>
          <p:cNvPr id="17" name="prompt-7">
            <a:extLst>
              <a:ext uri="{FF2B5EF4-FFF2-40B4-BE49-F238E27FC236}">
                <a16:creationId xmlns:a16="http://schemas.microsoft.com/office/drawing/2014/main" id="{884F8E58-D273-4537-888B-39698E25A456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Prioriza fortalezas, debilidades, oportunidades y amenazas accionables.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BC3604D-8EE6-41DA-B27F-D600C8DB3B93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116D2282-BCE3-4E0A-8244-B93E6F2FFA92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8">
            <a:extLst>
              <a:ext uri="{FF2B5EF4-FFF2-40B4-BE49-F238E27FC236}">
                <a16:creationId xmlns:a16="http://schemas.microsoft.com/office/drawing/2014/main" id="{AB6F722A-F6BE-442B-905A-6F0A4C1BDB09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8">
            <a:extLst>
              <a:ext uri="{FF2B5EF4-FFF2-40B4-BE49-F238E27FC236}">
                <a16:creationId xmlns:a16="http://schemas.microsoft.com/office/drawing/2014/main" id="{B1A7EA75-6909-4DC6-9A57-C44868845BCF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08</a:t>
            </a:r>
          </a:p>
        </p:txBody>
      </p:sp>
      <p:sp>
        <p:nvSpPr>
          <p:cNvPr id="22" name="title-8">
            <a:extLst>
              <a:ext uri="{FF2B5EF4-FFF2-40B4-BE49-F238E27FC236}">
                <a16:creationId xmlns:a16="http://schemas.microsoft.com/office/drawing/2014/main" id="{49199067-6231-4C23-B1BE-A612F929C17A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Formula el propósito</a:t>
            </a:r>
          </a:p>
        </p:txBody>
      </p:sp>
      <p:sp>
        <p:nvSpPr>
          <p:cNvPr id="23" name="prompt-8">
            <a:extLst>
              <a:ext uri="{FF2B5EF4-FFF2-40B4-BE49-F238E27FC236}">
                <a16:creationId xmlns:a16="http://schemas.microsoft.com/office/drawing/2014/main" id="{A701FFCB-320C-413B-AB5E-B1B6FE43D7C2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Explica por qué existe la marca más allá de vender.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A99EC5C-DE90-4EB6-AB2A-0DFFA9373CE6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9">
            <a:extLst>
              <a:ext uri="{FF2B5EF4-FFF2-40B4-BE49-F238E27FC236}">
                <a16:creationId xmlns:a16="http://schemas.microsoft.com/office/drawing/2014/main" id="{7E0FAC2A-9870-4824-A400-64AF046AF723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9">
            <a:extLst>
              <a:ext uri="{FF2B5EF4-FFF2-40B4-BE49-F238E27FC236}">
                <a16:creationId xmlns:a16="http://schemas.microsoft.com/office/drawing/2014/main" id="{279E7A21-D169-4B82-90D9-88608D4C048F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09</a:t>
            </a:r>
          </a:p>
        </p:txBody>
      </p:sp>
      <p:sp>
        <p:nvSpPr>
          <p:cNvPr id="27" name="title-9">
            <a:extLst>
              <a:ext uri="{FF2B5EF4-FFF2-40B4-BE49-F238E27FC236}">
                <a16:creationId xmlns:a16="http://schemas.microsoft.com/office/drawing/2014/main" id="{70F890B5-6362-48A5-A664-D7BA275FD8D3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Elige valores demostrables</a:t>
            </a:r>
          </a:p>
        </p:txBody>
      </p:sp>
      <p:sp>
        <p:nvSpPr>
          <p:cNvPr id="28" name="prompt-9">
            <a:extLst>
              <a:ext uri="{FF2B5EF4-FFF2-40B4-BE49-F238E27FC236}">
                <a16:creationId xmlns:a16="http://schemas.microsoft.com/office/drawing/2014/main" id="{3FE58E1B-1C6F-4D6D-A597-AF8271786D0D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Define 3-5 principios que puedan verse en decisiones y comportamientos.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FFC2CA0-23C8-4652-842C-6041B5476A60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EBFE6A38-22CB-4E45-80A7-A8D93D042722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10">
            <a:extLst>
              <a:ext uri="{FF2B5EF4-FFF2-40B4-BE49-F238E27FC236}">
                <a16:creationId xmlns:a16="http://schemas.microsoft.com/office/drawing/2014/main" id="{D9C1F363-49E9-41CA-9DCE-992A095F6728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10">
            <a:extLst>
              <a:ext uri="{FF2B5EF4-FFF2-40B4-BE49-F238E27FC236}">
                <a16:creationId xmlns:a16="http://schemas.microsoft.com/office/drawing/2014/main" id="{3384B4C7-EF06-4798-9CA8-A9E54B48FF5E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10</a:t>
            </a:r>
          </a:p>
        </p:txBody>
      </p:sp>
      <p:sp>
        <p:nvSpPr>
          <p:cNvPr id="33" name="title-10">
            <a:extLst>
              <a:ext uri="{FF2B5EF4-FFF2-40B4-BE49-F238E27FC236}">
                <a16:creationId xmlns:a16="http://schemas.microsoft.com/office/drawing/2014/main" id="{E7B4B210-BF6A-495B-A631-F7135771E4ED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Redacta el posicionamiento</a:t>
            </a:r>
          </a:p>
        </p:txBody>
      </p:sp>
      <p:sp>
        <p:nvSpPr>
          <p:cNvPr id="34" name="prompt-10">
            <a:extLst>
              <a:ext uri="{FF2B5EF4-FFF2-40B4-BE49-F238E27FC236}">
                <a16:creationId xmlns:a16="http://schemas.microsoft.com/office/drawing/2014/main" id="{3D21FE32-B2A0-4A74-ABE9-9F9510BD9B04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Completa: Para [público], somos [categoría] que [beneficio] porque [prueba].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D018097-C978-4C30-8C45-1CB4AE2461C3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48A2ACAF-DEBB-4095-A5F8-3561930F8E45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estrategia compartida y aprobada</a:t>
            </a:r>
          </a:p>
        </p:txBody>
      </p:sp>
    </p:spTree>
    <p:extLst>
      <p:ext uri="{BB962C8B-B14F-4D97-AF65-F5344CB8AC3E}">
        <p14:creationId xmlns:p14="http://schemas.microsoft.com/office/powerpoint/2010/main" val="94794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6">
            <a:extLst>
              <a:ext uri="{FF2B5EF4-FFF2-40B4-BE49-F238E27FC236}">
                <a16:creationId xmlns:a16="http://schemas.microsoft.com/office/drawing/2014/main" id="{1E6819DC-2E3A-467A-91C9-AF392C48EB65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6">
            <a:extLst>
              <a:ext uri="{FF2B5EF4-FFF2-40B4-BE49-F238E27FC236}">
                <a16:creationId xmlns:a16="http://schemas.microsoft.com/office/drawing/2014/main" id="{58601332-42AC-4F9C-8675-DACB18B8612C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6">
            <a:extLst>
              <a:ext uri="{FF2B5EF4-FFF2-40B4-BE49-F238E27FC236}">
                <a16:creationId xmlns:a16="http://schemas.microsoft.com/office/drawing/2014/main" id="{92AB5ED8-5E48-4190-B274-F0E7C2DB3540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06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CF3364E-4C1B-4F1F-BC3A-78646F5CF5CA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D527A6-969E-4590-AA4E-362AF58DDC5A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02 · OFERTA Y VOZ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A2C05AA-8B47-4A6E-9915-BE9435AE9A1E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Convierte la estrategia en una promesa clara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8D10F8-5834-408C-8E2E-A20C001FFAE3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11-15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5D22242D-9C50-438F-BCB4-AD799C79C940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11">
            <a:extLst>
              <a:ext uri="{FF2B5EF4-FFF2-40B4-BE49-F238E27FC236}">
                <a16:creationId xmlns:a16="http://schemas.microsoft.com/office/drawing/2014/main" id="{2E2AAD75-AED5-4CF0-822D-FB06533B524E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11">
            <a:extLst>
              <a:ext uri="{FF2B5EF4-FFF2-40B4-BE49-F238E27FC236}">
                <a16:creationId xmlns:a16="http://schemas.microsoft.com/office/drawing/2014/main" id="{B64966A9-42E0-4CCF-A52D-423384C2965F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11</a:t>
            </a:r>
          </a:p>
        </p:txBody>
      </p:sp>
      <p:sp>
        <p:nvSpPr>
          <p:cNvPr id="11" name="title-11">
            <a:extLst>
              <a:ext uri="{FF2B5EF4-FFF2-40B4-BE49-F238E27FC236}">
                <a16:creationId xmlns:a16="http://schemas.microsoft.com/office/drawing/2014/main" id="{3F60EB54-90C8-44DC-A9FF-57EF4A2AEBB6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Concreta la propuesta de valor</a:t>
            </a:r>
          </a:p>
        </p:txBody>
      </p:sp>
      <p:sp>
        <p:nvSpPr>
          <p:cNvPr id="12" name="prompt-11">
            <a:extLst>
              <a:ext uri="{FF2B5EF4-FFF2-40B4-BE49-F238E27FC236}">
                <a16:creationId xmlns:a16="http://schemas.microsoft.com/office/drawing/2014/main" id="{DF8FE513-7EE4-4BBA-B935-AEA405BC8588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Resume problema, solución, beneficio principal y ventaja frente a alternativas.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149563C-BC17-47CF-9FE2-703F1935B653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12">
            <a:extLst>
              <a:ext uri="{FF2B5EF4-FFF2-40B4-BE49-F238E27FC236}">
                <a16:creationId xmlns:a16="http://schemas.microsoft.com/office/drawing/2014/main" id="{C2686095-B966-4723-A838-8F6DE188416A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12">
            <a:extLst>
              <a:ext uri="{FF2B5EF4-FFF2-40B4-BE49-F238E27FC236}">
                <a16:creationId xmlns:a16="http://schemas.microsoft.com/office/drawing/2014/main" id="{7B77012D-BADB-4196-BA28-DB8197632864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12</a:t>
            </a:r>
          </a:p>
        </p:txBody>
      </p:sp>
      <p:sp>
        <p:nvSpPr>
          <p:cNvPr id="16" name="title-12">
            <a:extLst>
              <a:ext uri="{FF2B5EF4-FFF2-40B4-BE49-F238E27FC236}">
                <a16:creationId xmlns:a16="http://schemas.microsoft.com/office/drawing/2014/main" id="{F53F7724-6FE9-4C77-83FF-95A3E093BB53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Elige tu diferencia defendible</a:t>
            </a:r>
          </a:p>
        </p:txBody>
      </p:sp>
      <p:sp>
        <p:nvSpPr>
          <p:cNvPr id="17" name="prompt-12">
            <a:extLst>
              <a:ext uri="{FF2B5EF4-FFF2-40B4-BE49-F238E27FC236}">
                <a16:creationId xmlns:a16="http://schemas.microsoft.com/office/drawing/2014/main" id="{19C014C2-4808-4DCF-8D4F-09F7157FF897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Selecciona una ventaja relevante que puedas sostener con el tiempo.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9B036DC1-D650-4201-A86C-912271C48747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2FBC3CE2-84A0-46AE-8E45-2693B81E61A5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13">
            <a:extLst>
              <a:ext uri="{FF2B5EF4-FFF2-40B4-BE49-F238E27FC236}">
                <a16:creationId xmlns:a16="http://schemas.microsoft.com/office/drawing/2014/main" id="{B6D59ECB-4061-47C1-B4ED-B9156A4D9466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13">
            <a:extLst>
              <a:ext uri="{FF2B5EF4-FFF2-40B4-BE49-F238E27FC236}">
                <a16:creationId xmlns:a16="http://schemas.microsoft.com/office/drawing/2014/main" id="{874D51D3-A474-43B8-AFCC-405DAD64C44B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13</a:t>
            </a:r>
          </a:p>
        </p:txBody>
      </p:sp>
      <p:sp>
        <p:nvSpPr>
          <p:cNvPr id="22" name="title-13">
            <a:extLst>
              <a:ext uri="{FF2B5EF4-FFF2-40B4-BE49-F238E27FC236}">
                <a16:creationId xmlns:a16="http://schemas.microsoft.com/office/drawing/2014/main" id="{DF2D38CF-E9AA-4A34-99CD-3826ABAA0257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Reúne razones para creer</a:t>
            </a:r>
          </a:p>
        </p:txBody>
      </p:sp>
      <p:sp>
        <p:nvSpPr>
          <p:cNvPr id="23" name="prompt-13">
            <a:extLst>
              <a:ext uri="{FF2B5EF4-FFF2-40B4-BE49-F238E27FC236}">
                <a16:creationId xmlns:a16="http://schemas.microsoft.com/office/drawing/2014/main" id="{BF1B9E50-AA31-47EE-8439-5D2C19C37917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Lista datos, experiencia, proceso, tecnología o pruebas que respalden la promesa.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21BB5E1-DD9F-4452-BC66-E4B6480D63AF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14">
            <a:extLst>
              <a:ext uri="{FF2B5EF4-FFF2-40B4-BE49-F238E27FC236}">
                <a16:creationId xmlns:a16="http://schemas.microsoft.com/office/drawing/2014/main" id="{0ABF3438-81B0-48E7-948E-B5E04C1BE77E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14">
            <a:extLst>
              <a:ext uri="{FF2B5EF4-FFF2-40B4-BE49-F238E27FC236}">
                <a16:creationId xmlns:a16="http://schemas.microsoft.com/office/drawing/2014/main" id="{6F55F2AC-53BF-43BB-B92D-7B529591D684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14</a:t>
            </a:r>
          </a:p>
        </p:txBody>
      </p:sp>
      <p:sp>
        <p:nvSpPr>
          <p:cNvPr id="27" name="title-14">
            <a:extLst>
              <a:ext uri="{FF2B5EF4-FFF2-40B4-BE49-F238E27FC236}">
                <a16:creationId xmlns:a16="http://schemas.microsoft.com/office/drawing/2014/main" id="{F77B69EA-6440-4A2E-A62A-30DC993B99A8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Define la promesa de marca</a:t>
            </a:r>
          </a:p>
        </p:txBody>
      </p:sp>
      <p:sp>
        <p:nvSpPr>
          <p:cNvPr id="28" name="prompt-14">
            <a:extLst>
              <a:ext uri="{FF2B5EF4-FFF2-40B4-BE49-F238E27FC236}">
                <a16:creationId xmlns:a16="http://schemas.microsoft.com/office/drawing/2014/main" id="{213CDE7A-A4AA-47AF-BC4B-92AE662EAC22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Escribe qué experiencia entregarás siempre, sin excepciones.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80FFFA1C-B481-4FF7-98CB-28C1DDD36D3C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B771550B-FE2B-4A69-B176-2D9BC9A1B772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15">
            <a:extLst>
              <a:ext uri="{FF2B5EF4-FFF2-40B4-BE49-F238E27FC236}">
                <a16:creationId xmlns:a16="http://schemas.microsoft.com/office/drawing/2014/main" id="{85E6BAB2-A372-406E-9E16-0C42FA1C98CC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15">
            <a:extLst>
              <a:ext uri="{FF2B5EF4-FFF2-40B4-BE49-F238E27FC236}">
                <a16:creationId xmlns:a16="http://schemas.microsoft.com/office/drawing/2014/main" id="{8A27AE3E-CB33-43A5-9B3E-7271C67FD367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15</a:t>
            </a:r>
          </a:p>
        </p:txBody>
      </p:sp>
      <p:sp>
        <p:nvSpPr>
          <p:cNvPr id="33" name="title-15">
            <a:extLst>
              <a:ext uri="{FF2B5EF4-FFF2-40B4-BE49-F238E27FC236}">
                <a16:creationId xmlns:a16="http://schemas.microsoft.com/office/drawing/2014/main" id="{F2640A65-289C-4BD7-8E0C-007E8891EA85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Ordena la arquitectura</a:t>
            </a:r>
          </a:p>
        </p:txBody>
      </p:sp>
      <p:sp>
        <p:nvSpPr>
          <p:cNvPr id="34" name="prompt-15">
            <a:extLst>
              <a:ext uri="{FF2B5EF4-FFF2-40B4-BE49-F238E27FC236}">
                <a16:creationId xmlns:a16="http://schemas.microsoft.com/office/drawing/2014/main" id="{71D780BE-9852-4054-BE7E-73144D32301C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Decide cómo se relacionan marca, productos, gamas y futuras extensiones.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95AE44F-C6E2-48BD-8D77-2E6F338823DA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D3D8B9C-76D4-4AF5-A017-81B12E77AD66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promesa y mensajes validados</a:t>
            </a:r>
          </a:p>
        </p:txBody>
      </p:sp>
    </p:spTree>
    <p:extLst>
      <p:ext uri="{BB962C8B-B14F-4D97-AF65-F5344CB8AC3E}">
        <p14:creationId xmlns:p14="http://schemas.microsoft.com/office/powerpoint/2010/main" val="13869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7">
            <a:extLst>
              <a:ext uri="{FF2B5EF4-FFF2-40B4-BE49-F238E27FC236}">
                <a16:creationId xmlns:a16="http://schemas.microsoft.com/office/drawing/2014/main" id="{7D8306E1-7402-434D-BDAD-1E3864B917DA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7">
            <a:extLst>
              <a:ext uri="{FF2B5EF4-FFF2-40B4-BE49-F238E27FC236}">
                <a16:creationId xmlns:a16="http://schemas.microsoft.com/office/drawing/2014/main" id="{6B8A1EC7-73BA-4CD7-86DC-6EE6851D4428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7">
            <a:extLst>
              <a:ext uri="{FF2B5EF4-FFF2-40B4-BE49-F238E27FC236}">
                <a16:creationId xmlns:a16="http://schemas.microsoft.com/office/drawing/2014/main" id="{41BB9252-D995-424F-89D2-89782572F51B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07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6A1521E-A9FE-45F8-A87D-78392044E3F9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A0640A-28A6-4A36-97C6-2CE796CD64AD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02 · OFERTA Y VOZ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DF7E01D-D174-4C1F-9ED6-628BF4172875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Completa la fase antes de darla por cerrada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EBD9CC3-AE55-4D35-9C25-949EB054E941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16-20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5A75095B-92A3-4408-B380-6BA4D9CA1942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16">
            <a:extLst>
              <a:ext uri="{FF2B5EF4-FFF2-40B4-BE49-F238E27FC236}">
                <a16:creationId xmlns:a16="http://schemas.microsoft.com/office/drawing/2014/main" id="{62BD2B8D-A191-4CA5-A63D-180A5A09008F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16">
            <a:extLst>
              <a:ext uri="{FF2B5EF4-FFF2-40B4-BE49-F238E27FC236}">
                <a16:creationId xmlns:a16="http://schemas.microsoft.com/office/drawing/2014/main" id="{4E96F0EE-1C3B-4C9E-98F9-1DD08F562E26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16</a:t>
            </a:r>
          </a:p>
        </p:txBody>
      </p:sp>
      <p:sp>
        <p:nvSpPr>
          <p:cNvPr id="11" name="title-16">
            <a:extLst>
              <a:ext uri="{FF2B5EF4-FFF2-40B4-BE49-F238E27FC236}">
                <a16:creationId xmlns:a16="http://schemas.microsoft.com/office/drawing/2014/main" id="{ADA7DDEF-7450-4EAA-8708-02DD86D22209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Crea o valida el naming</a:t>
            </a:r>
          </a:p>
        </p:txBody>
      </p:sp>
      <p:sp>
        <p:nvSpPr>
          <p:cNvPr id="12" name="prompt-16">
            <a:extLst>
              <a:ext uri="{FF2B5EF4-FFF2-40B4-BE49-F238E27FC236}">
                <a16:creationId xmlns:a16="http://schemas.microsoft.com/office/drawing/2014/main" id="{87B9D5C3-304E-4EC1-83EE-F36F577091A4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Comprueba claridad, sonoridad, asociaciones y capacidad de crecer.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BC0C97D-C654-4725-8C44-2F3B04956F57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17">
            <a:extLst>
              <a:ext uri="{FF2B5EF4-FFF2-40B4-BE49-F238E27FC236}">
                <a16:creationId xmlns:a16="http://schemas.microsoft.com/office/drawing/2014/main" id="{B825C4A1-DC90-4CFE-8542-118FEE139C5E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17">
            <a:extLst>
              <a:ext uri="{FF2B5EF4-FFF2-40B4-BE49-F238E27FC236}">
                <a16:creationId xmlns:a16="http://schemas.microsoft.com/office/drawing/2014/main" id="{0E37E12F-5CCB-4155-B741-E0D7A76BF88E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17</a:t>
            </a:r>
          </a:p>
        </p:txBody>
      </p:sp>
      <p:sp>
        <p:nvSpPr>
          <p:cNvPr id="16" name="title-17">
            <a:extLst>
              <a:ext uri="{FF2B5EF4-FFF2-40B4-BE49-F238E27FC236}">
                <a16:creationId xmlns:a16="http://schemas.microsoft.com/office/drawing/2014/main" id="{5B01ADD8-CDB0-410D-A147-2B978B185A3F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Verifica disponibilidad</a:t>
            </a:r>
          </a:p>
        </p:txBody>
      </p:sp>
      <p:sp>
        <p:nvSpPr>
          <p:cNvPr id="17" name="prompt-17">
            <a:extLst>
              <a:ext uri="{FF2B5EF4-FFF2-40B4-BE49-F238E27FC236}">
                <a16:creationId xmlns:a16="http://schemas.microsoft.com/office/drawing/2014/main" id="{936899C8-6035-4AE9-A153-4A518E3EC880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Revisa marca registrada, dominio, redes y posibles conflictos legales.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D8E1EE7-4E87-4979-9EC5-B3E6DA74B9DB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76E66662-5DC9-47AC-BDC7-0B88D98A6E96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18">
            <a:extLst>
              <a:ext uri="{FF2B5EF4-FFF2-40B4-BE49-F238E27FC236}">
                <a16:creationId xmlns:a16="http://schemas.microsoft.com/office/drawing/2014/main" id="{D6B86C5B-B7DE-4257-BA86-AB73B696FC86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18">
            <a:extLst>
              <a:ext uri="{FF2B5EF4-FFF2-40B4-BE49-F238E27FC236}">
                <a16:creationId xmlns:a16="http://schemas.microsoft.com/office/drawing/2014/main" id="{FF0E4A7C-6494-4095-B98B-3687385AA14C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18</a:t>
            </a:r>
          </a:p>
        </p:txBody>
      </p:sp>
      <p:sp>
        <p:nvSpPr>
          <p:cNvPr id="22" name="title-18">
            <a:extLst>
              <a:ext uri="{FF2B5EF4-FFF2-40B4-BE49-F238E27FC236}">
                <a16:creationId xmlns:a16="http://schemas.microsoft.com/office/drawing/2014/main" id="{0149D4D4-ADD4-4D93-BD5A-CB793569A33F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Prepara el discurso corto</a:t>
            </a:r>
          </a:p>
        </p:txBody>
      </p:sp>
      <p:sp>
        <p:nvSpPr>
          <p:cNvPr id="23" name="prompt-18">
            <a:extLst>
              <a:ext uri="{FF2B5EF4-FFF2-40B4-BE49-F238E27FC236}">
                <a16:creationId xmlns:a16="http://schemas.microsoft.com/office/drawing/2014/main" id="{E6F010A4-A30F-441B-BCE4-BF5D16A4FE98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Crea tagline, frase de valor y elevator pitch de 30 segundos.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90DDE4A-798A-4F90-9835-BF6B6C75EF34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19">
            <a:extLst>
              <a:ext uri="{FF2B5EF4-FFF2-40B4-BE49-F238E27FC236}">
                <a16:creationId xmlns:a16="http://schemas.microsoft.com/office/drawing/2014/main" id="{A0531356-9CF9-4A9E-9138-43D5B377797A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19">
            <a:extLst>
              <a:ext uri="{FF2B5EF4-FFF2-40B4-BE49-F238E27FC236}">
                <a16:creationId xmlns:a16="http://schemas.microsoft.com/office/drawing/2014/main" id="{C9AAE8EE-20DC-41C2-815B-26DDE45C8C83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19</a:t>
            </a:r>
          </a:p>
        </p:txBody>
      </p:sp>
      <p:sp>
        <p:nvSpPr>
          <p:cNvPr id="27" name="title-19">
            <a:extLst>
              <a:ext uri="{FF2B5EF4-FFF2-40B4-BE49-F238E27FC236}">
                <a16:creationId xmlns:a16="http://schemas.microsoft.com/office/drawing/2014/main" id="{E589FE8E-AB17-45A7-93F4-FEE7E68C1A72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Define personalidad y tono</a:t>
            </a:r>
          </a:p>
        </p:txBody>
      </p:sp>
      <p:sp>
        <p:nvSpPr>
          <p:cNvPr id="28" name="prompt-19">
            <a:extLst>
              <a:ext uri="{FF2B5EF4-FFF2-40B4-BE49-F238E27FC236}">
                <a16:creationId xmlns:a16="http://schemas.microsoft.com/office/drawing/2014/main" id="{A13C710A-D535-4B9F-AE55-5515347C50E2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Describe cómo habla, cómo actúa y qué expresiones nunca usaría.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4631E78-3CC3-4280-8E2D-087895B9E6DE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E2432A31-23F7-4C3B-B411-7DEE4DC3C220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20">
            <a:extLst>
              <a:ext uri="{FF2B5EF4-FFF2-40B4-BE49-F238E27FC236}">
                <a16:creationId xmlns:a16="http://schemas.microsoft.com/office/drawing/2014/main" id="{B166FB18-B0D8-4609-A2D9-CAA4F2C6DF3B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20">
            <a:extLst>
              <a:ext uri="{FF2B5EF4-FFF2-40B4-BE49-F238E27FC236}">
                <a16:creationId xmlns:a16="http://schemas.microsoft.com/office/drawing/2014/main" id="{5AB79373-DF08-4210-9534-116320B726DD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20</a:t>
            </a:r>
          </a:p>
        </p:txBody>
      </p:sp>
      <p:sp>
        <p:nvSpPr>
          <p:cNvPr id="33" name="title-20">
            <a:extLst>
              <a:ext uri="{FF2B5EF4-FFF2-40B4-BE49-F238E27FC236}">
                <a16:creationId xmlns:a16="http://schemas.microsoft.com/office/drawing/2014/main" id="{2AEB8D60-1109-468E-9E9A-21DD4A96A52D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Construye mensajes clave</a:t>
            </a:r>
          </a:p>
        </p:txBody>
      </p:sp>
      <p:sp>
        <p:nvSpPr>
          <p:cNvPr id="34" name="prompt-20">
            <a:extLst>
              <a:ext uri="{FF2B5EF4-FFF2-40B4-BE49-F238E27FC236}">
                <a16:creationId xmlns:a16="http://schemas.microsoft.com/office/drawing/2014/main" id="{B50C001C-7491-46A8-88EF-6A6C0DDFA31D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Redacta 3-5 mensajes por público, conectados con beneficios y pruebas.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E6B4A82-E1A7-464B-8CCA-7DE692A36B62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8549B59-5C7E-45CF-B983-B25414828500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promesa y mensajes validados</a:t>
            </a:r>
          </a:p>
        </p:txBody>
      </p:sp>
    </p:spTree>
    <p:extLst>
      <p:ext uri="{BB962C8B-B14F-4D97-AF65-F5344CB8AC3E}">
        <p14:creationId xmlns:p14="http://schemas.microsoft.com/office/powerpoint/2010/main" val="1462536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8">
            <a:extLst>
              <a:ext uri="{FF2B5EF4-FFF2-40B4-BE49-F238E27FC236}">
                <a16:creationId xmlns:a16="http://schemas.microsoft.com/office/drawing/2014/main" id="{5E1770F9-1E16-4AA4-B8D8-E08C0B925FB4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8">
            <a:extLst>
              <a:ext uri="{FF2B5EF4-FFF2-40B4-BE49-F238E27FC236}">
                <a16:creationId xmlns:a16="http://schemas.microsoft.com/office/drawing/2014/main" id="{6039D888-1650-4390-B4D9-F2292B2A9E42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8">
            <a:extLst>
              <a:ext uri="{FF2B5EF4-FFF2-40B4-BE49-F238E27FC236}">
                <a16:creationId xmlns:a16="http://schemas.microsoft.com/office/drawing/2014/main" id="{3C3D0EF4-689D-41C1-8D1D-F763190BEF81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08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0138B26-FC30-4853-B28B-1F024CDEA2AB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E287CE5-5362-4940-895B-6CD0497D9E5E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03 · IDENTIDAD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D41DEEE-6D07-4059-AF9F-587B360C689B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Diseña un sistema reconocible, no solo un logo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6488C8E-E9FC-4BC0-982B-DBEBBA4C0D72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21-25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438BFE3F-BBCB-436D-BC15-75B6FEC0D30E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21">
            <a:extLst>
              <a:ext uri="{FF2B5EF4-FFF2-40B4-BE49-F238E27FC236}">
                <a16:creationId xmlns:a16="http://schemas.microsoft.com/office/drawing/2014/main" id="{E94D5B04-CCD1-48CA-8980-CDDA14DA648E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21">
            <a:extLst>
              <a:ext uri="{FF2B5EF4-FFF2-40B4-BE49-F238E27FC236}">
                <a16:creationId xmlns:a16="http://schemas.microsoft.com/office/drawing/2014/main" id="{EB1FDF43-4F62-4C99-92F2-B8D2AEF8AA78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21</a:t>
            </a:r>
          </a:p>
        </p:txBody>
      </p:sp>
      <p:sp>
        <p:nvSpPr>
          <p:cNvPr id="11" name="title-21">
            <a:extLst>
              <a:ext uri="{FF2B5EF4-FFF2-40B4-BE49-F238E27FC236}">
                <a16:creationId xmlns:a16="http://schemas.microsoft.com/office/drawing/2014/main" id="{695F110A-71E0-4C60-B1F5-42CCFF94C6A3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Escribe el briefing creativo</a:t>
            </a:r>
          </a:p>
        </p:txBody>
      </p:sp>
      <p:sp>
        <p:nvSpPr>
          <p:cNvPr id="12" name="prompt-21">
            <a:extLst>
              <a:ext uri="{FF2B5EF4-FFF2-40B4-BE49-F238E27FC236}">
                <a16:creationId xmlns:a16="http://schemas.microsoft.com/office/drawing/2014/main" id="{876D3349-39A1-46C9-9318-9CDFBC5B0893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Traduce estrategia, público, objetivos y restricciones a criterios de diseño.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7394D36-C563-4FB2-80DC-A47B27CA3AB0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22">
            <a:extLst>
              <a:ext uri="{FF2B5EF4-FFF2-40B4-BE49-F238E27FC236}">
                <a16:creationId xmlns:a16="http://schemas.microsoft.com/office/drawing/2014/main" id="{FD472D67-8BFD-47EE-A462-6CE70C522B65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22">
            <a:extLst>
              <a:ext uri="{FF2B5EF4-FFF2-40B4-BE49-F238E27FC236}">
                <a16:creationId xmlns:a16="http://schemas.microsoft.com/office/drawing/2014/main" id="{EFFF522B-CBEC-44F3-A800-029F3052964C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22</a:t>
            </a:r>
          </a:p>
        </p:txBody>
      </p:sp>
      <p:sp>
        <p:nvSpPr>
          <p:cNvPr id="16" name="title-22">
            <a:extLst>
              <a:ext uri="{FF2B5EF4-FFF2-40B4-BE49-F238E27FC236}">
                <a16:creationId xmlns:a16="http://schemas.microsoft.com/office/drawing/2014/main" id="{74B115F9-629F-45B4-A9B9-BD611B477B4E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Alinea una dirección visual</a:t>
            </a:r>
          </a:p>
        </p:txBody>
      </p:sp>
      <p:sp>
        <p:nvSpPr>
          <p:cNvPr id="17" name="prompt-22">
            <a:extLst>
              <a:ext uri="{FF2B5EF4-FFF2-40B4-BE49-F238E27FC236}">
                <a16:creationId xmlns:a16="http://schemas.microsoft.com/office/drawing/2014/main" id="{691CB43A-624F-4417-A912-535FF85DBEAA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Crea un moodboard y explica qué comunica cada referencia.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4836862-1C37-4A47-8412-386F1AA55C1A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32FCF1B7-A8A0-4543-9BF6-7F75398647FC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23">
            <a:extLst>
              <a:ext uri="{FF2B5EF4-FFF2-40B4-BE49-F238E27FC236}">
                <a16:creationId xmlns:a16="http://schemas.microsoft.com/office/drawing/2014/main" id="{C3288013-EBC5-47E8-A130-2559256317D0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23">
            <a:extLst>
              <a:ext uri="{FF2B5EF4-FFF2-40B4-BE49-F238E27FC236}">
                <a16:creationId xmlns:a16="http://schemas.microsoft.com/office/drawing/2014/main" id="{D9652348-ECE2-48C3-9037-183819D0D7D7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23</a:t>
            </a:r>
          </a:p>
        </p:txBody>
      </p:sp>
      <p:sp>
        <p:nvSpPr>
          <p:cNvPr id="22" name="title-23">
            <a:extLst>
              <a:ext uri="{FF2B5EF4-FFF2-40B4-BE49-F238E27FC236}">
                <a16:creationId xmlns:a16="http://schemas.microsoft.com/office/drawing/2014/main" id="{61BAFD8B-8741-4B4F-8A38-39A871B4279F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Diseña el logotipo</a:t>
            </a:r>
          </a:p>
        </p:txBody>
      </p:sp>
      <p:sp>
        <p:nvSpPr>
          <p:cNvPr id="23" name="prompt-23">
            <a:extLst>
              <a:ext uri="{FF2B5EF4-FFF2-40B4-BE49-F238E27FC236}">
                <a16:creationId xmlns:a16="http://schemas.microsoft.com/office/drawing/2014/main" id="{2421B1BF-D841-474A-8700-6FBE6505AD83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Valida legibilidad, memorabilidad, relevancia y funcionamiento en pequeño.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91264B1-36BA-4779-B6B1-2BE586E3D0E4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24">
            <a:extLst>
              <a:ext uri="{FF2B5EF4-FFF2-40B4-BE49-F238E27FC236}">
                <a16:creationId xmlns:a16="http://schemas.microsoft.com/office/drawing/2014/main" id="{B54CE6C9-E08F-4F03-9E44-EBA1EA791640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24">
            <a:extLst>
              <a:ext uri="{FF2B5EF4-FFF2-40B4-BE49-F238E27FC236}">
                <a16:creationId xmlns:a16="http://schemas.microsoft.com/office/drawing/2014/main" id="{A04DB1A4-E599-4ECD-9E13-90DBC3EA55CE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24</a:t>
            </a:r>
          </a:p>
        </p:txBody>
      </p:sp>
      <p:sp>
        <p:nvSpPr>
          <p:cNvPr id="27" name="title-24">
            <a:extLst>
              <a:ext uri="{FF2B5EF4-FFF2-40B4-BE49-F238E27FC236}">
                <a16:creationId xmlns:a16="http://schemas.microsoft.com/office/drawing/2014/main" id="{95C78DEC-C164-4ADC-AF5D-CA564AE078A9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Crea versiones y usos</a:t>
            </a:r>
          </a:p>
        </p:txBody>
      </p:sp>
      <p:sp>
        <p:nvSpPr>
          <p:cNvPr id="28" name="prompt-24">
            <a:extLst>
              <a:ext uri="{FF2B5EF4-FFF2-40B4-BE49-F238E27FC236}">
                <a16:creationId xmlns:a16="http://schemas.microsoft.com/office/drawing/2014/main" id="{F6949371-53E0-4846-9D59-AD3359A10BE4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Prepara composiciones horizontal/vertical, monocromas y área de seguridad.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65BC23E6-F5EC-40EC-AC84-598346EE9CC8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4EC81269-BEB2-4603-8455-8542AC4BCEEF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25">
            <a:extLst>
              <a:ext uri="{FF2B5EF4-FFF2-40B4-BE49-F238E27FC236}">
                <a16:creationId xmlns:a16="http://schemas.microsoft.com/office/drawing/2014/main" id="{E448AFE0-1EFB-479F-B4BE-203FBB70A775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25">
            <a:extLst>
              <a:ext uri="{FF2B5EF4-FFF2-40B4-BE49-F238E27FC236}">
                <a16:creationId xmlns:a16="http://schemas.microsoft.com/office/drawing/2014/main" id="{1DCCE8DF-0106-4E7F-9EC4-DF62F31C9DDD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25</a:t>
            </a:r>
          </a:p>
        </p:txBody>
      </p:sp>
      <p:sp>
        <p:nvSpPr>
          <p:cNvPr id="33" name="title-25">
            <a:extLst>
              <a:ext uri="{FF2B5EF4-FFF2-40B4-BE49-F238E27FC236}">
                <a16:creationId xmlns:a16="http://schemas.microsoft.com/office/drawing/2014/main" id="{0DBBD033-1DB9-48B7-9B48-3CDF32D30A4D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Define la paleta cromática</a:t>
            </a:r>
          </a:p>
        </p:txBody>
      </p:sp>
      <p:sp>
        <p:nvSpPr>
          <p:cNvPr id="34" name="prompt-25">
            <a:extLst>
              <a:ext uri="{FF2B5EF4-FFF2-40B4-BE49-F238E27FC236}">
                <a16:creationId xmlns:a16="http://schemas.microsoft.com/office/drawing/2014/main" id="{9E23273B-5ACD-4FB3-BC06-2650B523E551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Asigna colores principales, secundarios y códigos para pantalla e impresión.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F432607C-B64F-4927-9185-A04A9F77968C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3CA45DD-0B55-4808-883E-96972EF207F7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sistema visual probado en aplicaciones</a:t>
            </a:r>
          </a:p>
        </p:txBody>
      </p:sp>
    </p:spTree>
    <p:extLst>
      <p:ext uri="{BB962C8B-B14F-4D97-AF65-F5344CB8AC3E}">
        <p14:creationId xmlns:p14="http://schemas.microsoft.com/office/powerpoint/2010/main" val="753128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rand-9">
            <a:extLst>
              <a:ext uri="{FF2B5EF4-FFF2-40B4-BE49-F238E27FC236}">
                <a16:creationId xmlns:a16="http://schemas.microsoft.com/office/drawing/2014/main" id="{9341D3B6-A780-410D-8A2B-440886A60651}"/>
              </a:ext>
            </a:extLst>
          </p:cNvPr>
          <p:cNvSpPr>
            <a:spLocks noGrp="1"/>
          </p:cNvSpPr>
          <p:nvPr/>
        </p:nvSpPr>
        <p:spPr>
          <a:xfrm>
            <a:off x="590550" y="2667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BRANDESIGN LAB</a:t>
            </a:r>
          </a:p>
        </p:txBody>
      </p:sp>
      <p:sp>
        <p:nvSpPr>
          <p:cNvPr id="2" name="section-9">
            <a:extLst>
              <a:ext uri="{FF2B5EF4-FFF2-40B4-BE49-F238E27FC236}">
                <a16:creationId xmlns:a16="http://schemas.microsoft.com/office/drawing/2014/main" id="{5A42F4B8-38E3-4678-BABB-EE239F5474E1}"/>
              </a:ext>
            </a:extLst>
          </p:cNvPr>
          <p:cNvSpPr>
            <a:spLocks noGrp="1"/>
          </p:cNvSpPr>
          <p:nvPr/>
        </p:nvSpPr>
        <p:spPr>
          <a:xfrm>
            <a:off x="3448050" y="266700"/>
            <a:ext cx="581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0">
                <a:solidFill>
                  <a:srgbClr val="687080"/>
                </a:solidFill>
              </a:defRPr>
            </a:pPr>
            <a:r>
              <a:rPr sz="975" b="0">
                <a:solidFill>
                  <a:srgbClr val="687080"/>
                </a:solidFill>
              </a:rPr>
              <a:t>CHECKLIST DE LANZAMIENTO DE MARCA</a:t>
            </a:r>
          </a:p>
        </p:txBody>
      </p:sp>
      <p:sp>
        <p:nvSpPr>
          <p:cNvPr id="3" name="page-9">
            <a:extLst>
              <a:ext uri="{FF2B5EF4-FFF2-40B4-BE49-F238E27FC236}">
                <a16:creationId xmlns:a16="http://schemas.microsoft.com/office/drawing/2014/main" id="{E4A85E46-DA89-4D4C-9C60-9B292E8896D2}"/>
              </a:ext>
            </a:extLst>
          </p:cNvPr>
          <p:cNvSpPr>
            <a:spLocks noGrp="1"/>
          </p:cNvSpPr>
          <p:nvPr/>
        </p:nvSpPr>
        <p:spPr>
          <a:xfrm>
            <a:off x="11029950" y="266700"/>
            <a:ext cx="571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687080"/>
                </a:solidFill>
              </a:defRPr>
            </a:pPr>
            <a:r>
              <a:rPr sz="975" b="1">
                <a:solidFill>
                  <a:srgbClr val="687080"/>
                </a:solidFill>
              </a:rPr>
              <a:t>09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BF5C9F-397D-41AC-9956-B2324BD7CD0F}"/>
              </a:ext>
            </a:extLst>
          </p:cNvPr>
          <p:cNvSpPr>
            <a:spLocks noGrp="1"/>
          </p:cNvSpPr>
          <p:nvPr/>
        </p:nvSpPr>
        <p:spPr>
          <a:xfrm>
            <a:off x="590550" y="552450"/>
            <a:ext cx="11010900" cy="19050"/>
          </a:xfrm>
          <a:prstGeom prst="rect">
            <a:avLst/>
          </a:prstGeom>
          <a:solidFill>
            <a:srgbClr val="17171B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34A44C9-2712-450E-81EA-2FD22D606D28}"/>
              </a:ext>
            </a:extLst>
          </p:cNvPr>
          <p:cNvSpPr>
            <a:spLocks noGrp="1"/>
          </p:cNvSpPr>
          <p:nvPr/>
        </p:nvSpPr>
        <p:spPr>
          <a:xfrm>
            <a:off x="590550" y="838200"/>
            <a:ext cx="323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8063A"/>
                </a:solidFill>
              </a:defRPr>
            </a:pPr>
            <a:r>
              <a:rPr sz="1050" b="1">
                <a:solidFill>
                  <a:srgbClr val="F8063A"/>
                </a:solidFill>
              </a:rPr>
              <a:t>03 · IDENTIDAD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405F0A8-D5D6-4423-A5D8-ECD8B0778138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B"/>
                </a:solidFill>
              </a:defRPr>
            </a:pPr>
            <a:r>
              <a:rPr sz="2850" b="1">
                <a:solidFill>
                  <a:srgbClr val="17171B"/>
                </a:solidFill>
              </a:rPr>
              <a:t>Completa la fase antes de darla por cerrada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A249539-94E8-4C4F-AA15-455E478DF0E3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87080"/>
                </a:solidFill>
              </a:defRPr>
            </a:pPr>
            <a:r>
              <a:rPr sz="1425" b="0">
                <a:solidFill>
                  <a:srgbClr val="687080"/>
                </a:solidFill>
              </a:rPr>
              <a:t>Pasos 26-30 · Marca la casilla y conserva una evidencia.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A2D5CBE8-A6E0-445F-90D3-03D1FA1962E0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check-26">
            <a:extLst>
              <a:ext uri="{FF2B5EF4-FFF2-40B4-BE49-F238E27FC236}">
                <a16:creationId xmlns:a16="http://schemas.microsoft.com/office/drawing/2014/main" id="{0344BB2E-4A55-4CFE-876C-39575E65C965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num-26">
            <a:extLst>
              <a:ext uri="{FF2B5EF4-FFF2-40B4-BE49-F238E27FC236}">
                <a16:creationId xmlns:a16="http://schemas.microsoft.com/office/drawing/2014/main" id="{B6BD3717-4890-485C-A8BF-0ACFECB8C6A6}"/>
              </a:ext>
            </a:extLst>
          </p:cNvPr>
          <p:cNvSpPr>
            <a:spLocks noGrp="1"/>
          </p:cNvSpPr>
          <p:nvPr/>
        </p:nvSpPr>
        <p:spPr>
          <a:xfrm>
            <a:off x="1219200" y="25717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26</a:t>
            </a:r>
          </a:p>
        </p:txBody>
      </p:sp>
      <p:sp>
        <p:nvSpPr>
          <p:cNvPr id="11" name="title-26">
            <a:extLst>
              <a:ext uri="{FF2B5EF4-FFF2-40B4-BE49-F238E27FC236}">
                <a16:creationId xmlns:a16="http://schemas.microsoft.com/office/drawing/2014/main" id="{65BD5520-8074-4422-BF47-036DBE514396}"/>
              </a:ext>
            </a:extLst>
          </p:cNvPr>
          <p:cNvSpPr>
            <a:spLocks noGrp="1"/>
          </p:cNvSpPr>
          <p:nvPr/>
        </p:nvSpPr>
        <p:spPr>
          <a:xfrm>
            <a:off x="1790700" y="24955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Selecciona tipografías</a:t>
            </a:r>
          </a:p>
        </p:txBody>
      </p:sp>
      <p:sp>
        <p:nvSpPr>
          <p:cNvPr id="12" name="prompt-26">
            <a:extLst>
              <a:ext uri="{FF2B5EF4-FFF2-40B4-BE49-F238E27FC236}">
                <a16:creationId xmlns:a16="http://schemas.microsoft.com/office/drawing/2014/main" id="{C099C22B-BA5F-45B1-8ADD-B6D6463F3182}"/>
              </a:ext>
            </a:extLst>
          </p:cNvPr>
          <p:cNvSpPr>
            <a:spLocks noGrp="1"/>
          </p:cNvSpPr>
          <p:nvPr/>
        </p:nvSpPr>
        <p:spPr>
          <a:xfrm>
            <a:off x="5619750" y="24955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Elige familias legibles, accesibles y con licencias adecuadas.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096A2E5-D6D3-413B-BAA4-3BE30DEDEA4D}"/>
              </a:ext>
            </a:extLst>
          </p:cNvPr>
          <p:cNvSpPr>
            <a:spLocks noGrp="1"/>
          </p:cNvSpPr>
          <p:nvPr/>
        </p:nvSpPr>
        <p:spPr>
          <a:xfrm>
            <a:off x="1790700" y="30480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check-27">
            <a:extLst>
              <a:ext uri="{FF2B5EF4-FFF2-40B4-BE49-F238E27FC236}">
                <a16:creationId xmlns:a16="http://schemas.microsoft.com/office/drawing/2014/main" id="{53FB2638-257B-4D59-A6F0-20B177DD9BF1}"/>
              </a:ext>
            </a:extLst>
          </p:cNvPr>
          <p:cNvSpPr>
            <a:spLocks noGrp="1"/>
          </p:cNvSpPr>
          <p:nvPr/>
        </p:nvSpPr>
        <p:spPr>
          <a:xfrm>
            <a:off x="781050" y="34575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num-27">
            <a:extLst>
              <a:ext uri="{FF2B5EF4-FFF2-40B4-BE49-F238E27FC236}">
                <a16:creationId xmlns:a16="http://schemas.microsoft.com/office/drawing/2014/main" id="{CDB6D7E5-0317-4DFC-9665-6B4C60B6FA0E}"/>
              </a:ext>
            </a:extLst>
          </p:cNvPr>
          <p:cNvSpPr>
            <a:spLocks noGrp="1"/>
          </p:cNvSpPr>
          <p:nvPr/>
        </p:nvSpPr>
        <p:spPr>
          <a:xfrm>
            <a:off x="1219200" y="33718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27</a:t>
            </a:r>
          </a:p>
        </p:txBody>
      </p:sp>
      <p:sp>
        <p:nvSpPr>
          <p:cNvPr id="16" name="title-27">
            <a:extLst>
              <a:ext uri="{FF2B5EF4-FFF2-40B4-BE49-F238E27FC236}">
                <a16:creationId xmlns:a16="http://schemas.microsoft.com/office/drawing/2014/main" id="{897FD1DE-B15F-41DB-8988-6DB8FC022A3F}"/>
              </a:ext>
            </a:extLst>
          </p:cNvPr>
          <p:cNvSpPr>
            <a:spLocks noGrp="1"/>
          </p:cNvSpPr>
          <p:nvPr/>
        </p:nvSpPr>
        <p:spPr>
          <a:xfrm>
            <a:off x="1790700" y="32956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Construye el sistema gráfico</a:t>
            </a:r>
          </a:p>
        </p:txBody>
      </p:sp>
      <p:sp>
        <p:nvSpPr>
          <p:cNvPr id="17" name="prompt-27">
            <a:extLst>
              <a:ext uri="{FF2B5EF4-FFF2-40B4-BE49-F238E27FC236}">
                <a16:creationId xmlns:a16="http://schemas.microsoft.com/office/drawing/2014/main" id="{7C93472E-0009-4CB4-B7A1-246700DF8DA8}"/>
              </a:ext>
            </a:extLst>
          </p:cNvPr>
          <p:cNvSpPr>
            <a:spLocks noGrp="1"/>
          </p:cNvSpPr>
          <p:nvPr/>
        </p:nvSpPr>
        <p:spPr>
          <a:xfrm>
            <a:off x="5619750" y="32956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Define retícula, formas, iconos, patrones y recursos de composición.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852553FC-7949-4FB9-871D-1B3DB5408873}"/>
              </a:ext>
            </a:extLst>
          </p:cNvPr>
          <p:cNvSpPr>
            <a:spLocks noGrp="1"/>
          </p:cNvSpPr>
          <p:nvPr/>
        </p:nvSpPr>
        <p:spPr>
          <a:xfrm>
            <a:off x="1790700" y="38481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2DB2B60B-8D66-44C3-A42B-177A356EA55F}"/>
              </a:ext>
            </a:extLst>
          </p:cNvPr>
          <p:cNvSpPr>
            <a:spLocks noGrp="1"/>
          </p:cNvSpPr>
          <p:nvPr/>
        </p:nvSpPr>
        <p:spPr>
          <a:xfrm>
            <a:off x="590550" y="39814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check-28">
            <a:extLst>
              <a:ext uri="{FF2B5EF4-FFF2-40B4-BE49-F238E27FC236}">
                <a16:creationId xmlns:a16="http://schemas.microsoft.com/office/drawing/2014/main" id="{9A2128D2-5244-42F2-B968-0477C96A7963}"/>
              </a:ext>
            </a:extLst>
          </p:cNvPr>
          <p:cNvSpPr>
            <a:spLocks noGrp="1"/>
          </p:cNvSpPr>
          <p:nvPr/>
        </p:nvSpPr>
        <p:spPr>
          <a:xfrm>
            <a:off x="781050" y="42576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num-28">
            <a:extLst>
              <a:ext uri="{FF2B5EF4-FFF2-40B4-BE49-F238E27FC236}">
                <a16:creationId xmlns:a16="http://schemas.microsoft.com/office/drawing/2014/main" id="{DBBF7765-4852-4C91-8220-684008E52D07}"/>
              </a:ext>
            </a:extLst>
          </p:cNvPr>
          <p:cNvSpPr>
            <a:spLocks noGrp="1"/>
          </p:cNvSpPr>
          <p:nvPr/>
        </p:nvSpPr>
        <p:spPr>
          <a:xfrm>
            <a:off x="1219200" y="41719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28</a:t>
            </a:r>
          </a:p>
        </p:txBody>
      </p:sp>
      <p:sp>
        <p:nvSpPr>
          <p:cNvPr id="22" name="title-28">
            <a:extLst>
              <a:ext uri="{FF2B5EF4-FFF2-40B4-BE49-F238E27FC236}">
                <a16:creationId xmlns:a16="http://schemas.microsoft.com/office/drawing/2014/main" id="{1B5A021F-061C-44D0-BDE7-BD4761348B16}"/>
              </a:ext>
            </a:extLst>
          </p:cNvPr>
          <p:cNvSpPr>
            <a:spLocks noGrp="1"/>
          </p:cNvSpPr>
          <p:nvPr/>
        </p:nvSpPr>
        <p:spPr>
          <a:xfrm>
            <a:off x="1790700" y="40957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Fija el estilo de imagen</a:t>
            </a:r>
          </a:p>
        </p:txBody>
      </p:sp>
      <p:sp>
        <p:nvSpPr>
          <p:cNvPr id="23" name="prompt-28">
            <a:extLst>
              <a:ext uri="{FF2B5EF4-FFF2-40B4-BE49-F238E27FC236}">
                <a16:creationId xmlns:a16="http://schemas.microsoft.com/office/drawing/2014/main" id="{3E5D4ADF-E0F1-4C28-BBF9-0B573C936DB1}"/>
              </a:ext>
            </a:extLst>
          </p:cNvPr>
          <p:cNvSpPr>
            <a:spLocks noGrp="1"/>
          </p:cNvSpPr>
          <p:nvPr/>
        </p:nvSpPr>
        <p:spPr>
          <a:xfrm>
            <a:off x="5619750" y="40957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Acordad criterios de fotografía, ilustración, vídeo y tratamiento visual.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25693FF-C09C-489E-93BB-7D6854F17CEF}"/>
              </a:ext>
            </a:extLst>
          </p:cNvPr>
          <p:cNvSpPr>
            <a:spLocks noGrp="1"/>
          </p:cNvSpPr>
          <p:nvPr/>
        </p:nvSpPr>
        <p:spPr>
          <a:xfrm>
            <a:off x="1790700" y="46482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check-29">
            <a:extLst>
              <a:ext uri="{FF2B5EF4-FFF2-40B4-BE49-F238E27FC236}">
                <a16:creationId xmlns:a16="http://schemas.microsoft.com/office/drawing/2014/main" id="{7C392EA1-94F7-453D-A538-75874BECA314}"/>
              </a:ext>
            </a:extLst>
          </p:cNvPr>
          <p:cNvSpPr>
            <a:spLocks noGrp="1"/>
          </p:cNvSpPr>
          <p:nvPr/>
        </p:nvSpPr>
        <p:spPr>
          <a:xfrm>
            <a:off x="781050" y="50577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6" name="num-29">
            <a:extLst>
              <a:ext uri="{FF2B5EF4-FFF2-40B4-BE49-F238E27FC236}">
                <a16:creationId xmlns:a16="http://schemas.microsoft.com/office/drawing/2014/main" id="{19ECCA87-E662-44EA-8A63-2ED732BECD24}"/>
              </a:ext>
            </a:extLst>
          </p:cNvPr>
          <p:cNvSpPr>
            <a:spLocks noGrp="1"/>
          </p:cNvSpPr>
          <p:nvPr/>
        </p:nvSpPr>
        <p:spPr>
          <a:xfrm>
            <a:off x="1219200" y="49720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29</a:t>
            </a:r>
          </a:p>
        </p:txBody>
      </p:sp>
      <p:sp>
        <p:nvSpPr>
          <p:cNvPr id="27" name="title-29">
            <a:extLst>
              <a:ext uri="{FF2B5EF4-FFF2-40B4-BE49-F238E27FC236}">
                <a16:creationId xmlns:a16="http://schemas.microsoft.com/office/drawing/2014/main" id="{9E0472CA-5439-4358-9F2D-96EB36908952}"/>
              </a:ext>
            </a:extLst>
          </p:cNvPr>
          <p:cNvSpPr>
            <a:spLocks noGrp="1"/>
          </p:cNvSpPr>
          <p:nvPr/>
        </p:nvSpPr>
        <p:spPr>
          <a:xfrm>
            <a:off x="1790700" y="48958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Prueba aplicaciones reales</a:t>
            </a:r>
          </a:p>
        </p:txBody>
      </p:sp>
      <p:sp>
        <p:nvSpPr>
          <p:cNvPr id="28" name="prompt-29">
            <a:extLst>
              <a:ext uri="{FF2B5EF4-FFF2-40B4-BE49-F238E27FC236}">
                <a16:creationId xmlns:a16="http://schemas.microsoft.com/office/drawing/2014/main" id="{17E898E8-F3F9-4A5F-8AE3-F19832514298}"/>
              </a:ext>
            </a:extLst>
          </p:cNvPr>
          <p:cNvSpPr>
            <a:spLocks noGrp="1"/>
          </p:cNvSpPr>
          <p:nvPr/>
        </p:nvSpPr>
        <p:spPr>
          <a:xfrm>
            <a:off x="5619750" y="48958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Testea web, redes, presentación, packaging o local antes de aprobar.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A6C6F69-063B-4B3F-990E-A8E9CE4C9DC7}"/>
              </a:ext>
            </a:extLst>
          </p:cNvPr>
          <p:cNvSpPr>
            <a:spLocks noGrp="1"/>
          </p:cNvSpPr>
          <p:nvPr/>
        </p:nvSpPr>
        <p:spPr>
          <a:xfrm>
            <a:off x="1790700" y="54483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145E369A-557D-4737-B232-A559C4993A2B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11010900" cy="895350"/>
          </a:xfrm>
          <a:prstGeom prst="roundRect">
            <a:avLst>
              <a:gd name="adj" fmla="val 8511"/>
            </a:avLst>
          </a:prstGeom>
          <a:solidFill>
            <a:srgbClr val="F3F4F5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check-30">
            <a:extLst>
              <a:ext uri="{FF2B5EF4-FFF2-40B4-BE49-F238E27FC236}">
                <a16:creationId xmlns:a16="http://schemas.microsoft.com/office/drawing/2014/main" id="{E4EAF8C5-04A9-45B7-9DF3-997239F3F1B4}"/>
              </a:ext>
            </a:extLst>
          </p:cNvPr>
          <p:cNvSpPr>
            <a:spLocks noGrp="1"/>
          </p:cNvSpPr>
          <p:nvPr/>
        </p:nvSpPr>
        <p:spPr>
          <a:xfrm>
            <a:off x="781050" y="5857875"/>
            <a:ext cx="266700" cy="2667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7171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2" name="num-30">
            <a:extLst>
              <a:ext uri="{FF2B5EF4-FFF2-40B4-BE49-F238E27FC236}">
                <a16:creationId xmlns:a16="http://schemas.microsoft.com/office/drawing/2014/main" id="{41C6B2CE-0F27-4DED-89C7-C16D98CE63D9}"/>
              </a:ext>
            </a:extLst>
          </p:cNvPr>
          <p:cNvSpPr>
            <a:spLocks noGrp="1"/>
          </p:cNvSpPr>
          <p:nvPr/>
        </p:nvSpPr>
        <p:spPr>
          <a:xfrm>
            <a:off x="1219200" y="5772150"/>
            <a:ext cx="514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8063A"/>
                </a:solidFill>
              </a:defRPr>
            </a:pPr>
            <a:r>
              <a:rPr sz="1350" b="1">
                <a:solidFill>
                  <a:srgbClr val="F8063A"/>
                </a:solidFill>
              </a:rPr>
              <a:t>30</a:t>
            </a:r>
          </a:p>
        </p:txBody>
      </p:sp>
      <p:sp>
        <p:nvSpPr>
          <p:cNvPr id="33" name="title-30">
            <a:extLst>
              <a:ext uri="{FF2B5EF4-FFF2-40B4-BE49-F238E27FC236}">
                <a16:creationId xmlns:a16="http://schemas.microsoft.com/office/drawing/2014/main" id="{28DBC119-03D6-4A01-842C-7EA064803754}"/>
              </a:ext>
            </a:extLst>
          </p:cNvPr>
          <p:cNvSpPr>
            <a:spLocks noGrp="1"/>
          </p:cNvSpPr>
          <p:nvPr/>
        </p:nvSpPr>
        <p:spPr>
          <a:xfrm>
            <a:off x="1790700" y="5695950"/>
            <a:ext cx="371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171B"/>
                </a:solidFill>
              </a:defRPr>
            </a:pPr>
            <a:r>
              <a:rPr sz="1650" b="1">
                <a:solidFill>
                  <a:srgbClr val="17171B"/>
                </a:solidFill>
              </a:rPr>
              <a:t>Documenta y entrega activos</a:t>
            </a:r>
          </a:p>
        </p:txBody>
      </p:sp>
      <p:sp>
        <p:nvSpPr>
          <p:cNvPr id="34" name="prompt-30">
            <a:extLst>
              <a:ext uri="{FF2B5EF4-FFF2-40B4-BE49-F238E27FC236}">
                <a16:creationId xmlns:a16="http://schemas.microsoft.com/office/drawing/2014/main" id="{E9DD525D-450F-462D-8138-EFAC6BB83185}"/>
              </a:ext>
            </a:extLst>
          </p:cNvPr>
          <p:cNvSpPr>
            <a:spLocks noGrp="1"/>
          </p:cNvSpPr>
          <p:nvPr/>
        </p:nvSpPr>
        <p:spPr>
          <a:xfrm>
            <a:off x="5619750" y="5695950"/>
            <a:ext cx="56769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87080"/>
                </a:solidFill>
              </a:defRPr>
            </a:pPr>
            <a:r>
              <a:rPr sz="1200" b="0">
                <a:solidFill>
                  <a:srgbClr val="687080"/>
                </a:solidFill>
              </a:rPr>
              <a:t>Crea brand book, plantillas y biblioteca de archivos con nombres claros.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867F127D-63E0-41CE-B004-2FFAD3916734}"/>
              </a:ext>
            </a:extLst>
          </p:cNvPr>
          <p:cNvSpPr>
            <a:spLocks noGrp="1"/>
          </p:cNvSpPr>
          <p:nvPr/>
        </p:nvSpPr>
        <p:spPr>
          <a:xfrm>
            <a:off x="1790700" y="6248400"/>
            <a:ext cx="9505950" cy="9525"/>
          </a:xfrm>
          <a:prstGeom prst="rect">
            <a:avLst/>
          </a:prstGeom>
          <a:solidFill>
            <a:srgbClr val="DDE1E6"/>
          </a:solidFill>
          <a:ln w="0">
            <a:noFill/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807F5D9-209E-478C-981D-67FE1C099BBB}"/>
              </a:ext>
            </a:extLst>
          </p:cNvPr>
          <p:cNvSpPr>
            <a:spLocks noGrp="1"/>
          </p:cNvSpPr>
          <p:nvPr/>
        </p:nvSpPr>
        <p:spPr>
          <a:xfrm>
            <a:off x="590550" y="6419850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171B"/>
                </a:solidFill>
              </a:defRPr>
            </a:pPr>
            <a:r>
              <a:rPr sz="1125" b="1">
                <a:solidFill>
                  <a:srgbClr val="17171B"/>
                </a:solidFill>
              </a:rPr>
              <a:t>Puerta de fase: sistema visual probado en aplicaciones</a:t>
            </a:r>
          </a:p>
        </p:txBody>
      </p:sp>
    </p:spTree>
    <p:extLst>
      <p:ext uri="{BB962C8B-B14F-4D97-AF65-F5344CB8AC3E}">
        <p14:creationId xmlns:p14="http://schemas.microsoft.com/office/powerpoint/2010/main" val="94316839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2165</Words>
  <Application>Microsoft Macintosh PowerPoint</Application>
  <DocSecurity>0</DocSecurity>
  <PresentationFormat>Panorámica</PresentationFormat>
  <Paragraphs>359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Calibri</vt:lpstr>
      <vt:lpstr>DM Sans 14pt</vt:lpstr>
      <vt:lpstr>ChatGPT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Brandesign Agencia</cp:lastModifiedBy>
  <cp:revision>2</cp:revision>
  <dcterms:created xsi:type="dcterms:W3CDTF">2026-08-05T14:09:06Z</dcterms:created>
  <dcterms:modified xsi:type="dcterms:W3CDTF">2026-08-05T14:32:55Z</dcterms:modified>
</cp:coreProperties>
</file>