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FBCDBB-00DE-3B4B-8E1E-122A4474EFED}" v="29" dt="2026-08-05T14:33:31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>
        <p:scale>
          <a:sx n="66" d="100"/>
          <a:sy n="66" d="100"/>
        </p:scale>
        <p:origin x="1672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Gascue" userId="3ad89837-c9f1-4c29-9ae5-0bb57542eeea" providerId="ADAL" clId="{7ABA9156-C5D0-56CB-9949-F4E6D4438602}"/>
    <pc:docChg chg="custSel modSld">
      <pc:chgData name="Carlos Gascue" userId="3ad89837-c9f1-4c29-9ae5-0bb57542eeea" providerId="ADAL" clId="{7ABA9156-C5D0-56CB-9949-F4E6D4438602}" dt="2026-08-05T14:33:33.698" v="43" actId="1076"/>
      <pc:docMkLst>
        <pc:docMk/>
      </pc:docMkLst>
      <pc:sldChg chg="addSp delSp modSp mod">
        <pc:chgData name="Carlos Gascue" userId="3ad89837-c9f1-4c29-9ae5-0bb57542eeea" providerId="ADAL" clId="{7ABA9156-C5D0-56CB-9949-F4E6D4438602}" dt="2026-08-05T14:33:33.698" v="43" actId="1076"/>
        <pc:sldMkLst>
          <pc:docMk/>
          <pc:sldMk cId="0" sldId="256"/>
        </pc:sldMkLst>
        <pc:spChg chg="del">
          <ac:chgData name="Carlos Gascue" userId="3ad89837-c9f1-4c29-9ae5-0bb57542eeea" providerId="ADAL" clId="{7ABA9156-C5D0-56CB-9949-F4E6D4438602}" dt="2026-08-05T14:33:05.218" v="38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Carlos Gascue" userId="3ad89837-c9f1-4c29-9ae5-0bb57542eeea" providerId="ADAL" clId="{7ABA9156-C5D0-56CB-9949-F4E6D4438602}" dt="2026-08-05T14:33:09.522" v="39" actId="478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Carlos Gascue" userId="3ad89837-c9f1-4c29-9ae5-0bb57542eeea" providerId="ADAL" clId="{7ABA9156-C5D0-56CB-9949-F4E6D4438602}" dt="2026-08-05T14:33:33.698" v="43" actId="1076"/>
          <ac:spMkLst>
            <pc:docMk/>
            <pc:sldMk cId="0" sldId="256"/>
            <ac:spMk id="11" creationId="{F1948D16-7066-0CFB-2E34-04053ADC7A21}"/>
          </ac:spMkLst>
        </pc:spChg>
        <pc:picChg chg="add mod modCrop">
          <ac:chgData name="Carlos Gascue" userId="3ad89837-c9f1-4c29-9ae5-0bb57542eeea" providerId="ADAL" clId="{7ABA9156-C5D0-56CB-9949-F4E6D4438602}" dt="2026-08-05T14:33:15.681" v="40" actId="1076"/>
          <ac:picMkLst>
            <pc:docMk/>
            <pc:sldMk cId="0" sldId="256"/>
            <ac:picMk id="9" creationId="{0EEFC697-5CEE-1BF0-C580-EE9FE85C0920}"/>
          </ac:picMkLst>
        </pc:picChg>
        <pc:picChg chg="add mod modCrop">
          <ac:chgData name="Carlos Gascue" userId="3ad89837-c9f1-4c29-9ae5-0bb57542eeea" providerId="ADAL" clId="{7ABA9156-C5D0-56CB-9949-F4E6D4438602}" dt="2026-08-05T14:33:15.681" v="40" actId="1076"/>
          <ac:picMkLst>
            <pc:docMk/>
            <pc:sldMk cId="0" sldId="256"/>
            <ac:picMk id="10" creationId="{DE77B5C7-583B-6011-6005-19D0BF53712A}"/>
          </ac:picMkLst>
        </pc:picChg>
      </pc:sldChg>
      <pc:sldChg chg="addSp modSp">
        <pc:chgData name="Carlos Gascue" userId="3ad89837-c9f1-4c29-9ae5-0bb57542eeea" providerId="ADAL" clId="{7ABA9156-C5D0-56CB-9949-F4E6D4438602}" dt="2026-08-05T14:33:25.752" v="41"/>
        <pc:sldMkLst>
          <pc:docMk/>
          <pc:sldMk cId="0" sldId="264"/>
        </pc:sldMkLst>
        <pc:picChg chg="add mod">
          <ac:chgData name="Carlos Gascue" userId="3ad89837-c9f1-4c29-9ae5-0bb57542eeea" providerId="ADAL" clId="{7ABA9156-C5D0-56CB-9949-F4E6D4438602}" dt="2026-08-05T14:33:25.752" v="41"/>
          <ac:picMkLst>
            <pc:docMk/>
            <pc:sldMk cId="0" sldId="264"/>
            <ac:picMk id="8" creationId="{76574743-A04D-BFBA-3E76-A0D16CE5A4A8}"/>
          </ac:picMkLst>
        </pc:picChg>
        <pc:picChg chg="add mod">
          <ac:chgData name="Carlos Gascue" userId="3ad89837-c9f1-4c29-9ae5-0bb57542eeea" providerId="ADAL" clId="{7ABA9156-C5D0-56CB-9949-F4E6D4438602}" dt="2026-08-05T14:33:25.752" v="41"/>
          <ac:picMkLst>
            <pc:docMk/>
            <pc:sldMk cId="0" sldId="264"/>
            <ac:picMk id="9" creationId="{425E744A-8C92-2E31-9314-4E233109CC0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287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2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3020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9601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Calculadora de
</a:t>
            </a:r>
            <a:r>
              <a:rPr lang="en-US" sz="4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Presupuesto de Branding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40080" y="3840480"/>
            <a:ext cx="6583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60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 herramienta visual para estimar el alcance y el presupuesto de un proyecto de marca en minutos, fase a fase.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6035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93A3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brandesign.es/lab</a:t>
            </a:r>
            <a:endParaRPr lang="en-US" sz="11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EEFC697-5CEE-1BF0-C580-EE9FE85C09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82224" b="-1"/>
          <a:stretch>
            <a:fillRect/>
          </a:stretch>
        </p:blipFill>
        <p:spPr>
          <a:xfrm>
            <a:off x="640081" y="818324"/>
            <a:ext cx="353519" cy="37503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E77B5C7-583B-6011-6005-19D0BF537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5330" t="7203"/>
          <a:stretch>
            <a:fillRect/>
          </a:stretch>
        </p:blipFill>
        <p:spPr>
          <a:xfrm>
            <a:off x="1186269" y="831832"/>
            <a:ext cx="1485050" cy="348016"/>
          </a:xfrm>
          <a:prstGeom prst="rect">
            <a:avLst/>
          </a:prstGeom>
        </p:spPr>
      </p:pic>
      <p:sp>
        <p:nvSpPr>
          <p:cNvPr id="11" name="Shape 0">
            <a:extLst>
              <a:ext uri="{FF2B5EF4-FFF2-40B4-BE49-F238E27FC236}">
                <a16:creationId xmlns:a16="http://schemas.microsoft.com/office/drawing/2014/main" id="{F1948D16-7066-0CFB-2E34-04053ADC7A21}"/>
              </a:ext>
            </a:extLst>
          </p:cNvPr>
          <p:cNvSpPr/>
          <p:nvPr/>
        </p:nvSpPr>
        <p:spPr>
          <a:xfrm>
            <a:off x="8324976" y="-1920240"/>
            <a:ext cx="7315200" cy="7315200"/>
          </a:xfrm>
          <a:prstGeom prst="ellipse">
            <a:avLst/>
          </a:prstGeom>
          <a:solidFill>
            <a:srgbClr val="000B1D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CÓMO USAR ESTA HERRAMIENTA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Estima tu presupuesto en 3 pasos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960120" y="219456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60120" y="283464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Marca las fases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3337560"/>
            <a:ext cx="2788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Revisa las 7 fases de un proyecto de branding y marca cuáles necesita tu proyecto.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389120" y="192024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4709160" y="219456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709160" y="283464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Ajusta cantidades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09160" y="3337560"/>
            <a:ext cx="2788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Algunas partidas escalan por unidades — por ejemplo, referencias de packaging.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138160" y="192024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8458200" y="219456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458200" y="283464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Lee el total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58200" y="3337560"/>
            <a:ext cx="2788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Suma el presupuesto orientativo y el tiempo estimado, fase a fase.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0080" y="55778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 precios son orientativos (mercado España) — el presupuesto real se cierra tras una reunión de diagnóstico.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02 / 09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302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EL MAPA DEL PROYECTO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Siete fases, un solo presupuesto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C122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68680" y="18745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463040" y="18745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Estrategia y Auditoría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5603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F183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868680" y="25603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63040" y="25603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Naming e Identidad Verbal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2461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C122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68680" y="32461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32461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Identidad Visual y Logotipo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39319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F183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868680" y="39319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39319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Manual y Aplicaciones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6177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C122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868680" y="46177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463040" y="46177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Packaging (si aplica)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53035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F183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868680" y="53035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6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53035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Web y Digital (si aplica)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0080" y="5989320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0C122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868680" y="598932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7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63040" y="598932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Lanzamiento y Activación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778240" y="1874520"/>
            <a:ext cx="2788920" cy="4160520"/>
          </a:xfrm>
          <a:prstGeom prst="roundRect">
            <a:avLst>
              <a:gd name="adj" fmla="val 3934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Text 24"/>
          <p:cNvSpPr/>
          <p:nvPr/>
        </p:nvSpPr>
        <p:spPr>
          <a:xfrm>
            <a:off x="9052560" y="21945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¿Por qué</a:t>
            </a:r>
            <a:endParaRPr lang="en-US" sz="18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por fases?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052560" y="3154680"/>
            <a:ext cx="2286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FFE4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Porque no todos los proyectos necesitan las 7. Solo pagas por las fases que tu marca requiere hoy.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93A3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03 / 09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8F93A3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DETALLE POR SERVICIO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De la estrategia al manual de marca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91640"/>
          <a:ext cx="10881360" cy="914400"/>
        </p:xfrm>
        <a:graphic>
          <a:graphicData uri="http://schemas.openxmlformats.org/drawingml/2006/table">
            <a:tbl>
              <a:tblPr/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5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Fase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Servicio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Cantidad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Precio unidad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Auditoría de marca (con IA)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2.200 €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Estrategia y posicionamiento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4.200 €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2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Naming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2.500 €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2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Identidad verbal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1.600 €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3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Diseño de logotipo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2.600 €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3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Identidad corporativa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3.400 €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4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Manual de marca (brand book)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1.900 €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4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Papelería corporativa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900 €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 2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04 / 09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DETALLE POR SERVICIO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De packaging a lanzamiento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91640"/>
          <a:ext cx="10881360" cy="914400"/>
        </p:xfrm>
        <a:graphic>
          <a:graphicData uri="http://schemas.openxmlformats.org/drawingml/2006/table">
            <a:tbl>
              <a:tblPr/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5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Fase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Servicio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Cantidad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DM Sans 14pt" pitchFamily="34" charset="0"/>
                          <a:ea typeface="DM Sans 14pt" pitchFamily="34" charset="-122"/>
                          <a:cs typeface="DM Sans 14pt" pitchFamily="34" charset="-120"/>
                        </a:rPr>
                        <a:t>Precio unidad</a:t>
                      </a:r>
                      <a:endParaRPr lang="en-US" sz="1100" dirty="0">
                        <a:latin typeface="DM Sans 14pt" charset="0"/>
                        <a:ea typeface="DM Sans 14pt" charset="0"/>
                        <a:cs typeface="DM Sans 14pt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5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Packaging (por referencia)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1.200 €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5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Etiquetas (por referencia)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450 €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6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Web corporativa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5.200 €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6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Tienda online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7.800 €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7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Campaña de lanzamiento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3.200 €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Fase 7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0A0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Gestión de redes (mes)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3124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950 €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73152" marB="73152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05 / 09</a:t>
            </a:r>
            <a:endParaRPr lang="en-US" sz="900" dirty="0"/>
          </a:p>
        </p:txBody>
      </p:sp>
      <p:sp>
        <p:nvSpPr>
          <p:cNvPr id="4" name="Text 3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2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EJEMPLO DE CÁLCULO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Un proyecto tipo: marca + packaging + web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Estrategia y Auditoría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68296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6492240" y="1874520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6.400 €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478024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Naming e Identidad Verbal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971800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6492240" y="2478024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4.100 €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3081528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Identidad Visual y Logotipo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575304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6492240" y="3081528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6.000 €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0080" y="3685032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Manual y Aplicaciones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178808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6492240" y="3685032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2.800 €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4288536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Packaging (3 referencias)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4782312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6492240" y="4288536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4.950 €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4892040"/>
            <a:ext cx="5760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corporativa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385816"/>
            <a:ext cx="5760720" cy="0"/>
          </a:xfrm>
          <a:prstGeom prst="line">
            <a:avLst/>
          </a:prstGeom>
          <a:noFill/>
          <a:ln w="12700">
            <a:solidFill>
              <a:srgbClr val="1A213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6492240" y="4892040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5.200 €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686800" y="1874520"/>
            <a:ext cx="2880360" cy="4023360"/>
          </a:xfrm>
          <a:prstGeom prst="roundRect">
            <a:avLst>
              <a:gd name="adj" fmla="val 3810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8915400" y="219456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b="1" kern="0" spc="100" dirty="0">
                <a:solidFill>
                  <a:srgbClr val="FFE4E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PRESUPUESTO</a:t>
            </a:r>
            <a:endParaRPr lang="en-US" sz="11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100" b="1" kern="0" spc="100" dirty="0">
                <a:solidFill>
                  <a:srgbClr val="FFE4E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ORIENTATIVO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915400" y="288036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29.450 €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8915400" y="3977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E4E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Tiempo estimado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915400" y="4297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14–18 semanas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93A3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06 / 09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8F93A3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PLANIFICACIÓN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Cuánto tarda cada fase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Estrategia y Auditoría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931920" y="187452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4"/>
          <p:cNvSpPr/>
          <p:nvPr/>
        </p:nvSpPr>
        <p:spPr>
          <a:xfrm>
            <a:off x="3931920" y="1874520"/>
            <a:ext cx="29718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10012680" y="178308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3 sem.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42316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Naming e Identidad Verbal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931920" y="251460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3931920" y="2514600"/>
            <a:ext cx="19812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10012680" y="242316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2 sem.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306324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Identidad Visual y Logotipo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931920" y="315468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Shape 12"/>
          <p:cNvSpPr/>
          <p:nvPr/>
        </p:nvSpPr>
        <p:spPr>
          <a:xfrm>
            <a:off x="3931920" y="3154680"/>
            <a:ext cx="39624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10012680" y="306324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4 sem.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370332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Manual y Aplicaciones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931920" y="379476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Shape 16"/>
          <p:cNvSpPr/>
          <p:nvPr/>
        </p:nvSpPr>
        <p:spPr>
          <a:xfrm>
            <a:off x="3931920" y="3794760"/>
            <a:ext cx="19812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10012680" y="370332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2 sem.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434340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Packaging (si aplica)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931920" y="443484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Shape 20"/>
          <p:cNvSpPr/>
          <p:nvPr/>
        </p:nvSpPr>
        <p:spPr>
          <a:xfrm>
            <a:off x="3931920" y="4434840"/>
            <a:ext cx="39624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10012680" y="434340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4 sem.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498348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y Digital (si aplica)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931920" y="507492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Shape 24"/>
          <p:cNvSpPr/>
          <p:nvPr/>
        </p:nvSpPr>
        <p:spPr>
          <a:xfrm>
            <a:off x="3931920" y="507492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10012680" y="498348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6 sem.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5623560"/>
            <a:ext cx="3200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Lanzamiento y Activación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931920" y="5715000"/>
            <a:ext cx="5943600" cy="329184"/>
          </a:xfrm>
          <a:prstGeom prst="roundRect">
            <a:avLst>
              <a:gd name="adj" fmla="val 16667"/>
            </a:avLst>
          </a:prstGeom>
          <a:solidFill>
            <a:srgbClr val="F2F5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0" name="Shape 28"/>
          <p:cNvSpPr/>
          <p:nvPr/>
        </p:nvSpPr>
        <p:spPr>
          <a:xfrm>
            <a:off x="3931920" y="5715000"/>
            <a:ext cx="2971800" cy="329184"/>
          </a:xfrm>
          <a:prstGeom prst="roundRect">
            <a:avLst>
              <a:gd name="adj" fmla="val 16667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1" name="Text 29"/>
          <p:cNvSpPr/>
          <p:nvPr/>
        </p:nvSpPr>
        <p:spPr>
          <a:xfrm>
            <a:off x="10012680" y="5623560"/>
            <a:ext cx="1097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7280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3 sem.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40080" y="5989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la práctica, varias fases se solapan y el proyecto suele acortarse frente a la suma secuencial.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07 / 09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31241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CÓMO SEGUIR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Tres formas de trabajar con Brandesign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6E8E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960120" y="22402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Por proyecto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0120" y="288036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alcance cerrado, con fases y plazos definidos tras el diagnóstico.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389120" y="196596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709160" y="21945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E4E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RECOMENDADO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09160" y="251460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Planes mensuales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09160" y="315468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FFE4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equipo de marca siempre disponible, con cuota mensual fija.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138160" y="1965960"/>
            <a:ext cx="342900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6E8E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8458200" y="22402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0A0A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A medida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458200" y="288036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 operaciones de portfolio, fondos o grupos multimarca.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000232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08 / 09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9AA0AB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BRANDESIGN LAB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302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3200400"/>
            <a:ext cx="7315200" cy="7315200"/>
          </a:xfrm>
          <a:prstGeom prst="ellipse">
            <a:avLst/>
          </a:prstGeom>
          <a:solidFill>
            <a:srgbClr val="000B1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¿Construimos</a:t>
            </a:r>
            <a:endParaRPr lang="en-US" sz="40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tu marca?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36576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D7D7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Este cálculo es orientativo. Agenda una reunión gratuita y te damos un presupuesto real, con alcance y plazos claros.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2834640" cy="594360"/>
          </a:xfrm>
          <a:prstGeom prst="roundRect">
            <a:avLst>
              <a:gd name="adj" fmla="val 53846"/>
            </a:avLst>
          </a:prstGeom>
          <a:solidFill>
            <a:srgbClr val="F3124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640080" y="470916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Hablar con un estratega →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5943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9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brandesign.es · info@brandesign.es · +34 91 423 70 72</a:t>
            </a:r>
            <a:endParaRPr lang="en-US" sz="11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6574743-A04D-BFBA-3E76-A0D16CE5A4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82224" b="-1"/>
          <a:stretch>
            <a:fillRect/>
          </a:stretch>
        </p:blipFill>
        <p:spPr>
          <a:xfrm>
            <a:off x="741681" y="703498"/>
            <a:ext cx="353519" cy="3750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25E744A-8C92-2E31-9314-4E233109C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25330" t="7203"/>
          <a:stretch>
            <a:fillRect/>
          </a:stretch>
        </p:blipFill>
        <p:spPr>
          <a:xfrm>
            <a:off x="1287869" y="717006"/>
            <a:ext cx="1485050" cy="3480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604</Words>
  <Application>Microsoft Macintosh PowerPoint</Application>
  <PresentationFormat>Panorámica</PresentationFormat>
  <Paragraphs>175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DM Sans 14pt</vt:lpstr>
      <vt:lpstr>Inter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Brandesign Agencia</cp:lastModifiedBy>
  <cp:revision>1</cp:revision>
  <dcterms:created xsi:type="dcterms:W3CDTF">2026-07-12T20:42:09Z</dcterms:created>
  <dcterms:modified xsi:type="dcterms:W3CDTF">2026-08-05T14:33:35Z</dcterms:modified>
</cp:coreProperties>
</file>